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328" r:id="rId4"/>
    <p:sldId id="333" r:id="rId5"/>
    <p:sldId id="309" r:id="rId6"/>
    <p:sldId id="307" r:id="rId7"/>
    <p:sldId id="308" r:id="rId8"/>
    <p:sldId id="329" r:id="rId9"/>
    <p:sldId id="330" r:id="rId10"/>
    <p:sldId id="306" r:id="rId11"/>
    <p:sldId id="304" r:id="rId12"/>
    <p:sldId id="305" r:id="rId13"/>
    <p:sldId id="298" r:id="rId14"/>
    <p:sldId id="257" r:id="rId15"/>
    <p:sldId id="280" r:id="rId16"/>
    <p:sldId id="312" r:id="rId17"/>
    <p:sldId id="301" r:id="rId18"/>
    <p:sldId id="311" r:id="rId19"/>
    <p:sldId id="300" r:id="rId20"/>
    <p:sldId id="299" r:id="rId21"/>
    <p:sldId id="267" r:id="rId22"/>
    <p:sldId id="260" r:id="rId23"/>
    <p:sldId id="269" r:id="rId24"/>
    <p:sldId id="268" r:id="rId25"/>
    <p:sldId id="284" r:id="rId26"/>
    <p:sldId id="258" r:id="rId27"/>
    <p:sldId id="259" r:id="rId28"/>
    <p:sldId id="261" r:id="rId29"/>
    <p:sldId id="262" r:id="rId30"/>
    <p:sldId id="281" r:id="rId31"/>
    <p:sldId id="265" r:id="rId32"/>
    <p:sldId id="263" r:id="rId33"/>
    <p:sldId id="319" r:id="rId34"/>
    <p:sldId id="320" r:id="rId35"/>
    <p:sldId id="279" r:id="rId36"/>
    <p:sldId id="278" r:id="rId37"/>
    <p:sldId id="266" r:id="rId38"/>
    <p:sldId id="283" r:id="rId39"/>
    <p:sldId id="331" r:id="rId40"/>
    <p:sldId id="297" r:id="rId41"/>
    <p:sldId id="285" r:id="rId42"/>
    <p:sldId id="288" r:id="rId43"/>
    <p:sldId id="289" r:id="rId44"/>
    <p:sldId id="290" r:id="rId45"/>
    <p:sldId id="291" r:id="rId46"/>
    <p:sldId id="322" r:id="rId47"/>
    <p:sldId id="292" r:id="rId48"/>
    <p:sldId id="293" r:id="rId49"/>
    <p:sldId id="294" r:id="rId50"/>
    <p:sldId id="295" r:id="rId51"/>
    <p:sldId id="270" r:id="rId52"/>
    <p:sldId id="272" r:id="rId53"/>
    <p:sldId id="275" r:id="rId54"/>
    <p:sldId id="324" r:id="rId55"/>
    <p:sldId id="271" r:id="rId56"/>
    <p:sldId id="315" r:id="rId57"/>
    <p:sldId id="317" r:id="rId58"/>
    <p:sldId id="318" r:id="rId59"/>
    <p:sldId id="316" r:id="rId60"/>
    <p:sldId id="274" r:id="rId61"/>
    <p:sldId id="276" r:id="rId62"/>
    <p:sldId id="286" r:id="rId63"/>
    <p:sldId id="323" r:id="rId64"/>
    <p:sldId id="287" r:id="rId65"/>
    <p:sldId id="313"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4599" autoAdjust="0"/>
  </p:normalViewPr>
  <p:slideViewPr>
    <p:cSldViewPr>
      <p:cViewPr varScale="1">
        <p:scale>
          <a:sx n="65" d="100"/>
          <a:sy n="65" d="100"/>
        </p:scale>
        <p:origin x="-134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F6E8DF-272B-4C9B-92DE-B94A348D8D0C}" type="datetimeFigureOut">
              <a:rPr lang="fr-FR" smtClean="0"/>
              <a:pPr/>
              <a:t>22/10/2018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754318-9BDC-4A1F-AD2A-FADE0798685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6E8DF-272B-4C9B-92DE-B94A348D8D0C}" type="datetimeFigureOut">
              <a:rPr lang="fr-FR" smtClean="0"/>
              <a:pPr/>
              <a:t>22/10/2018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54318-9BDC-4A1F-AD2A-FADE0798685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052736"/>
            <a:ext cx="7772400" cy="3600400"/>
          </a:xfrm>
        </p:spPr>
        <p:txBody>
          <a:bodyPr>
            <a:noAutofit/>
          </a:bodyPr>
          <a:lstStyle/>
          <a:p>
            <a:r>
              <a:rPr lang="fr-FR" sz="5400" dirty="0" smtClean="0"/>
              <a:t>LES DONNEES INFORMATIQUES</a:t>
            </a:r>
            <a:br>
              <a:rPr lang="fr-FR" sz="5400" dirty="0" smtClean="0"/>
            </a:br>
            <a:r>
              <a:rPr lang="fr-FR" sz="5400" dirty="0" smtClean="0"/>
              <a:t>DANGERS ET PROTECTIONS</a:t>
            </a:r>
            <a:endParaRPr lang="fr-FR" sz="5400" dirty="0"/>
          </a:p>
        </p:txBody>
      </p:sp>
      <p:sp>
        <p:nvSpPr>
          <p:cNvPr id="4" name="ZoneTexte 3"/>
          <p:cNvSpPr txBox="1"/>
          <p:nvPr/>
        </p:nvSpPr>
        <p:spPr>
          <a:xfrm>
            <a:off x="3275856" y="5661248"/>
            <a:ext cx="2952328" cy="369332"/>
          </a:xfrm>
          <a:prstGeom prst="rect">
            <a:avLst/>
          </a:prstGeom>
          <a:noFill/>
        </p:spPr>
        <p:txBody>
          <a:bodyPr wrap="square" rtlCol="0">
            <a:spAutoFit/>
          </a:bodyPr>
          <a:lstStyle/>
          <a:p>
            <a:pPr algn="ctr"/>
            <a:r>
              <a:rPr lang="fr-FR" b="1" dirty="0" smtClean="0"/>
              <a:t>THELEME</a:t>
            </a:r>
            <a:endParaRPr lang="fr-FR" b="1" dirty="0"/>
          </a:p>
        </p:txBody>
      </p:sp>
      <p:sp>
        <p:nvSpPr>
          <p:cNvPr id="6" name="ZoneTexte 5"/>
          <p:cNvSpPr txBox="1"/>
          <p:nvPr/>
        </p:nvSpPr>
        <p:spPr>
          <a:xfrm>
            <a:off x="755576" y="5661248"/>
            <a:ext cx="2664296" cy="369332"/>
          </a:xfrm>
          <a:prstGeom prst="rect">
            <a:avLst/>
          </a:prstGeom>
          <a:noFill/>
        </p:spPr>
        <p:txBody>
          <a:bodyPr wrap="square" rtlCol="0">
            <a:spAutoFit/>
          </a:bodyPr>
          <a:lstStyle/>
          <a:p>
            <a:pPr algn="ctr"/>
            <a:r>
              <a:rPr lang="fr-FR" b="1" dirty="0" smtClean="0"/>
              <a:t>Robert WALD</a:t>
            </a:r>
            <a:endParaRPr lang="fr-FR" b="1" dirty="0"/>
          </a:p>
        </p:txBody>
      </p:sp>
      <p:sp>
        <p:nvSpPr>
          <p:cNvPr id="7" name="ZoneTexte 6"/>
          <p:cNvSpPr txBox="1"/>
          <p:nvPr/>
        </p:nvSpPr>
        <p:spPr>
          <a:xfrm>
            <a:off x="6012160" y="5661248"/>
            <a:ext cx="2592288" cy="369332"/>
          </a:xfrm>
          <a:prstGeom prst="rect">
            <a:avLst/>
          </a:prstGeom>
          <a:noFill/>
        </p:spPr>
        <p:txBody>
          <a:bodyPr wrap="square" rtlCol="0">
            <a:spAutoFit/>
          </a:bodyPr>
          <a:lstStyle/>
          <a:p>
            <a:pPr algn="ctr"/>
            <a:r>
              <a:rPr lang="fr-FR" b="1" dirty="0" smtClean="0"/>
              <a:t>6 NOVEMBRE 2018</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wearesocial-net.s3.amazonaws.com/fr/wp-content/uploads/sites/5/2018/04/01-Global-Overview-Slide-04.png"/>
          <p:cNvPicPr>
            <a:picLocks noChangeAspect="1" noChangeArrowheads="1"/>
          </p:cNvPicPr>
          <p:nvPr/>
        </p:nvPicPr>
        <p:blipFill>
          <a:blip r:embed="rId2" cstate="print"/>
          <a:srcRect/>
          <a:stretch>
            <a:fillRect/>
          </a:stretch>
        </p:blipFill>
        <p:spPr bwMode="auto">
          <a:xfrm>
            <a:off x="179512" y="908720"/>
            <a:ext cx="8784976" cy="50405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fographic.statista.com/normal/chartoftheday_10031_les_reseaux_sociaux_les_plus_populaires_du_monde_n.jpg"/>
          <p:cNvPicPr>
            <a:picLocks noChangeAspect="1" noChangeArrowheads="1"/>
          </p:cNvPicPr>
          <p:nvPr/>
        </p:nvPicPr>
        <p:blipFill>
          <a:blip r:embed="rId2" cstate="print"/>
          <a:srcRect/>
          <a:stretch>
            <a:fillRect/>
          </a:stretch>
        </p:blipFill>
        <p:spPr bwMode="auto">
          <a:xfrm>
            <a:off x="539552" y="764704"/>
            <a:ext cx="7858125" cy="56007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ruche-pollen.com/wp-content/uploads/2017/02/presse-reseaux-sociaux-1.jpg"/>
          <p:cNvPicPr>
            <a:picLocks noChangeAspect="1" noChangeArrowheads="1"/>
          </p:cNvPicPr>
          <p:nvPr/>
        </p:nvPicPr>
        <p:blipFill>
          <a:blip r:embed="rId2" cstate="print"/>
          <a:srcRect/>
          <a:stretch>
            <a:fillRect/>
          </a:stretch>
        </p:blipFill>
        <p:spPr bwMode="auto">
          <a:xfrm>
            <a:off x="539552" y="908720"/>
            <a:ext cx="8254737" cy="50405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Users\RW\Documents\Theleme - Conference sur la securités des données - Octobre 2018\Emprise réseaux sociaux.jpg"/>
          <p:cNvPicPr>
            <a:picLocks noChangeAspect="1" noChangeArrowheads="1"/>
          </p:cNvPicPr>
          <p:nvPr/>
        </p:nvPicPr>
        <p:blipFill>
          <a:blip r:embed="rId2" cstate="print"/>
          <a:srcRect/>
          <a:stretch>
            <a:fillRect/>
          </a:stretch>
        </p:blipFill>
        <p:spPr bwMode="auto">
          <a:xfrm>
            <a:off x="1155870" y="332656"/>
            <a:ext cx="5720386" cy="63367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4" descr="Image associée"/>
          <p:cNvPicPr>
            <a:picLocks noChangeAspect="1" noChangeArrowheads="1"/>
          </p:cNvPicPr>
          <p:nvPr/>
        </p:nvPicPr>
        <p:blipFill>
          <a:blip r:embed="rId2" cstate="print"/>
          <a:srcRect/>
          <a:stretch>
            <a:fillRect/>
          </a:stretch>
        </p:blipFill>
        <p:spPr bwMode="auto">
          <a:xfrm>
            <a:off x="611560" y="1052736"/>
            <a:ext cx="7703683" cy="5448310"/>
          </a:xfrm>
          <a:prstGeom prst="rect">
            <a:avLst/>
          </a:prstGeom>
          <a:noFill/>
          <a:ln w="9525">
            <a:noFill/>
            <a:miter lim="800000"/>
            <a:headEnd/>
            <a:tailEnd/>
          </a:ln>
        </p:spPr>
      </p:pic>
      <p:sp>
        <p:nvSpPr>
          <p:cNvPr id="7" name="ZoneTexte 6"/>
          <p:cNvSpPr txBox="1"/>
          <p:nvPr/>
        </p:nvSpPr>
        <p:spPr>
          <a:xfrm>
            <a:off x="0" y="332656"/>
            <a:ext cx="8820472" cy="584775"/>
          </a:xfrm>
          <a:prstGeom prst="rect">
            <a:avLst/>
          </a:prstGeom>
          <a:noFill/>
        </p:spPr>
        <p:txBody>
          <a:bodyPr wrap="square" rtlCol="0">
            <a:spAutoFit/>
          </a:bodyPr>
          <a:lstStyle/>
          <a:p>
            <a:pPr algn="ctr"/>
            <a:r>
              <a:rPr lang="fr-FR" sz="3200" b="1" dirty="0" smtClean="0"/>
              <a:t>UN NOUVEAU MONDE : LES OBJETS  CONNECTES</a:t>
            </a:r>
            <a:endParaRPr lang="fr-FR"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buNone/>
            </a:pPr>
            <a:r>
              <a:rPr lang="fr-FR" sz="4000" b="1" dirty="0" smtClean="0"/>
              <a:t>Avec </a:t>
            </a:r>
            <a:r>
              <a:rPr lang="fr-FR" sz="4000" b="1" dirty="0" smtClean="0">
                <a:solidFill>
                  <a:srgbClr val="FF0000"/>
                </a:solidFill>
              </a:rPr>
              <a:t>20 milliards </a:t>
            </a:r>
            <a:r>
              <a:rPr lang="fr-FR" sz="4000" b="1" dirty="0" smtClean="0"/>
              <a:t>d'objets connectés d'ici à 2020 le directeur de l'Agence nationale de la sécurité des systèmes d'information</a:t>
            </a:r>
          </a:p>
          <a:p>
            <a:pPr algn="ctr">
              <a:buNone/>
            </a:pPr>
            <a:r>
              <a:rPr lang="fr-FR" sz="4000" b="1" dirty="0" smtClean="0"/>
              <a:t>prédit des cyber-attaques sans précédent.</a:t>
            </a:r>
            <a:r>
              <a:rPr lang="fr-FR" sz="4000" dirty="0" smtClean="0"/>
              <a:t> </a:t>
            </a:r>
            <a:endParaRPr lang="fr-FR"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UNE REVOLUTION : LA 5G</a:t>
            </a:r>
            <a:endParaRPr lang="fr-FR" dirty="0"/>
          </a:p>
        </p:txBody>
      </p:sp>
      <p:sp>
        <p:nvSpPr>
          <p:cNvPr id="3" name="Espace réservé du contenu 2"/>
          <p:cNvSpPr>
            <a:spLocks noGrp="1"/>
          </p:cNvSpPr>
          <p:nvPr>
            <p:ph idx="1"/>
          </p:nvPr>
        </p:nvSpPr>
        <p:spPr>
          <a:xfrm>
            <a:off x="395536" y="1628800"/>
            <a:ext cx="8229600" cy="4525963"/>
          </a:xfrm>
        </p:spPr>
        <p:txBody>
          <a:bodyPr>
            <a:normAutofit fontScale="92500"/>
          </a:bodyPr>
          <a:lstStyle/>
          <a:p>
            <a:pPr algn="just">
              <a:buNone/>
            </a:pPr>
            <a:r>
              <a:rPr lang="fr-FR" dirty="0" smtClean="0"/>
              <a:t>	</a:t>
            </a:r>
            <a:r>
              <a:rPr lang="fr-FR" sz="4400" b="1" dirty="0" smtClean="0"/>
              <a:t>La technologie </a:t>
            </a:r>
            <a:r>
              <a:rPr lang="fr-FR" sz="4400" b="1" dirty="0" smtClean="0">
                <a:solidFill>
                  <a:srgbClr val="FF0000"/>
                </a:solidFill>
              </a:rPr>
              <a:t>5G</a:t>
            </a:r>
            <a:r>
              <a:rPr lang="fr-FR" sz="4400" b="1" dirty="0" smtClean="0"/>
              <a:t> est une technologie qui pourrait permettre des débits de télécommunication mobile, de plusieurs GIGABITS de données par seconde, soit jusqu'à 1000 fois plus rapides que les réseaux actuels</a:t>
            </a:r>
            <a:endParaRPr lang="fr-FR" sz="4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RW\Documents\Theleme - Conference sur la securités des données - Octobre 2018\5g graphique.jpg"/>
          <p:cNvPicPr>
            <a:picLocks noChangeAspect="1" noChangeArrowheads="1"/>
          </p:cNvPicPr>
          <p:nvPr/>
        </p:nvPicPr>
        <p:blipFill>
          <a:blip r:embed="rId2" cstate="print"/>
          <a:srcRect/>
          <a:stretch>
            <a:fillRect/>
          </a:stretch>
        </p:blipFill>
        <p:spPr bwMode="auto">
          <a:xfrm>
            <a:off x="467544" y="1700808"/>
            <a:ext cx="8136904" cy="4536503"/>
          </a:xfrm>
          <a:prstGeom prst="rect">
            <a:avLst/>
          </a:prstGeom>
          <a:noFill/>
        </p:spPr>
      </p:pic>
      <p:sp>
        <p:nvSpPr>
          <p:cNvPr id="3" name="ZoneTexte 2"/>
          <p:cNvSpPr txBox="1"/>
          <p:nvPr/>
        </p:nvSpPr>
        <p:spPr>
          <a:xfrm>
            <a:off x="539552" y="620688"/>
            <a:ext cx="8208912" cy="923330"/>
          </a:xfrm>
          <a:prstGeom prst="rect">
            <a:avLst/>
          </a:prstGeom>
          <a:noFill/>
        </p:spPr>
        <p:txBody>
          <a:bodyPr wrap="square" rtlCol="0">
            <a:spAutoFit/>
          </a:bodyPr>
          <a:lstStyle/>
          <a:p>
            <a:r>
              <a:rPr lang="fr-FR" sz="5400" b="1" dirty="0" smtClean="0"/>
              <a:t>TELECHARGER UN FILM …</a:t>
            </a:r>
            <a:endParaRPr lang="fr-FR" sz="5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492896"/>
            <a:ext cx="6984776" cy="1754326"/>
          </a:xfrm>
          <a:prstGeom prst="rect">
            <a:avLst/>
          </a:prstGeom>
          <a:noFill/>
        </p:spPr>
        <p:txBody>
          <a:bodyPr wrap="square" rtlCol="0">
            <a:spAutoFit/>
          </a:bodyPr>
          <a:lstStyle/>
          <a:p>
            <a:pPr algn="ctr"/>
            <a:r>
              <a:rPr lang="fr-FR" sz="5400" b="1" dirty="0" smtClean="0"/>
              <a:t>POUR LE MEILLEUR ET LE PIRE ….</a:t>
            </a:r>
            <a:endParaRPr lang="fr-FR" sz="5400" b="1" dirty="0"/>
          </a:p>
        </p:txBody>
      </p:sp>
      <p:sp>
        <p:nvSpPr>
          <p:cNvPr id="5" name="ZoneTexte 4"/>
          <p:cNvSpPr txBox="1"/>
          <p:nvPr/>
        </p:nvSpPr>
        <p:spPr>
          <a:xfrm>
            <a:off x="1475656" y="764704"/>
            <a:ext cx="6480720" cy="923330"/>
          </a:xfrm>
          <a:prstGeom prst="rect">
            <a:avLst/>
          </a:prstGeom>
          <a:noFill/>
        </p:spPr>
        <p:txBody>
          <a:bodyPr wrap="square" rtlCol="0">
            <a:spAutoFit/>
          </a:bodyPr>
          <a:lstStyle/>
          <a:p>
            <a:pPr algn="ctr"/>
            <a:r>
              <a:rPr lang="fr-FR" sz="5400" b="1" dirty="0" smtClean="0"/>
              <a:t>OBJETS CONNECTES</a:t>
            </a:r>
            <a:endParaRPr lang="fr-FR" sz="5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5G UNE NOUVELLE REVOLUTION INDUSTRIELLE</a:t>
            </a:r>
            <a:endParaRPr lang="fr-FR" sz="4000" b="1" dirty="0"/>
          </a:p>
        </p:txBody>
      </p:sp>
      <p:pic>
        <p:nvPicPr>
          <p:cNvPr id="1026" name="Picture 2" descr="D:\Users\RW\Documents\Theleme - Conference sur la securités des données - Octobre 2018\5g applications.jpg"/>
          <p:cNvPicPr>
            <a:picLocks noChangeAspect="1" noChangeArrowheads="1"/>
          </p:cNvPicPr>
          <p:nvPr/>
        </p:nvPicPr>
        <p:blipFill>
          <a:blip r:embed="rId2" cstate="print"/>
          <a:srcRect/>
          <a:stretch>
            <a:fillRect/>
          </a:stretch>
        </p:blipFill>
        <p:spPr bwMode="auto">
          <a:xfrm>
            <a:off x="1320800" y="1555750"/>
            <a:ext cx="6502400" cy="3746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564904"/>
            <a:ext cx="8229600" cy="1143000"/>
          </a:xfrm>
        </p:spPr>
        <p:txBody>
          <a:bodyPr>
            <a:normAutofit/>
          </a:bodyPr>
          <a:lstStyle/>
          <a:p>
            <a:r>
              <a:rPr lang="fr-FR" sz="5400" b="1" dirty="0" smtClean="0"/>
              <a:t>PRENDRE CONSCIENCE</a:t>
            </a:r>
            <a:endParaRPr lang="fr-FR" sz="5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RW\Documents\Theleme - Conference sur la securités des données - Octobre 2018\Un robot veille.jpg"/>
          <p:cNvPicPr>
            <a:picLocks noChangeAspect="1" noChangeArrowheads="1"/>
          </p:cNvPicPr>
          <p:nvPr/>
        </p:nvPicPr>
        <p:blipFill>
          <a:blip r:embed="rId2" cstate="print"/>
          <a:srcRect/>
          <a:stretch>
            <a:fillRect/>
          </a:stretch>
        </p:blipFill>
        <p:spPr bwMode="auto">
          <a:xfrm>
            <a:off x="1475656" y="0"/>
            <a:ext cx="6136859" cy="65973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2002234"/>
          </a:xfrm>
        </p:spPr>
        <p:txBody>
          <a:bodyPr>
            <a:normAutofit fontScale="90000"/>
          </a:bodyPr>
          <a:lstStyle/>
          <a:p>
            <a:r>
              <a:rPr lang="fr-FR" sz="3200" b="1" dirty="0" smtClean="0"/>
              <a:t>Une puce commandée à distance pouvant libérer un médicament sous la peau a été testée avec succès au Danemark sur des femmes souffrant d'ostéoporose</a:t>
            </a:r>
            <a:r>
              <a:rPr lang="fr-FR" sz="2000" b="1" dirty="0" smtClean="0"/>
              <a:t>. </a:t>
            </a:r>
            <a:endParaRPr lang="fr-FR" sz="2000" b="1" dirty="0"/>
          </a:p>
        </p:txBody>
      </p:sp>
      <p:pic>
        <p:nvPicPr>
          <p:cNvPr id="24578" name="Picture 2" descr="https://savoirs.rfi.fr/sites/default/files/styles/rfi_desktop_page-media_conteneur/public/medias/images/vignettes/gettyimages-461497593_1920_web.jpg?itok=xT__I0zM"/>
          <p:cNvPicPr>
            <a:picLocks noChangeAspect="1" noChangeArrowheads="1"/>
          </p:cNvPicPr>
          <p:nvPr/>
        </p:nvPicPr>
        <p:blipFill>
          <a:blip r:embed="rId2" cstate="print"/>
          <a:srcRect/>
          <a:stretch>
            <a:fillRect/>
          </a:stretch>
        </p:blipFill>
        <p:spPr bwMode="auto">
          <a:xfrm>
            <a:off x="323528" y="2276871"/>
            <a:ext cx="8424936" cy="425709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MONTRE CONNECTEE RELIEE AUX SERVEURS HOSPITALIERS</a:t>
            </a:r>
            <a:endParaRPr lang="fr-FR" sz="3200" b="1" dirty="0"/>
          </a:p>
        </p:txBody>
      </p:sp>
      <p:pic>
        <p:nvPicPr>
          <p:cNvPr id="5122" name="Picture 2" descr="glucosepng2"/>
          <p:cNvPicPr>
            <a:picLocks noChangeAspect="1" noChangeArrowheads="1"/>
          </p:cNvPicPr>
          <p:nvPr/>
        </p:nvPicPr>
        <p:blipFill>
          <a:blip r:embed="rId2" cstate="print"/>
          <a:srcRect/>
          <a:stretch>
            <a:fillRect/>
          </a:stretch>
        </p:blipFill>
        <p:spPr bwMode="auto">
          <a:xfrm>
            <a:off x="1475656" y="1700807"/>
            <a:ext cx="6408712" cy="4574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000" b="1" dirty="0" smtClean="0"/>
              <a:t>PUCE SOUS CUTANNEE…</a:t>
            </a:r>
            <a:endParaRPr lang="fr-FR" sz="4000" b="1" dirty="0"/>
          </a:p>
        </p:txBody>
      </p:sp>
      <p:pic>
        <p:nvPicPr>
          <p:cNvPr id="26628" name="Picture 4" descr="http://www.actualite.co/thumb/3c650f5ab7f6b95d51d40cb4d693cf2a.jpg"/>
          <p:cNvPicPr>
            <a:picLocks noChangeAspect="1" noChangeArrowheads="1"/>
          </p:cNvPicPr>
          <p:nvPr/>
        </p:nvPicPr>
        <p:blipFill>
          <a:blip r:embed="rId2" cstate="print"/>
          <a:srcRect/>
          <a:stretch>
            <a:fillRect/>
          </a:stretch>
        </p:blipFill>
        <p:spPr bwMode="auto">
          <a:xfrm>
            <a:off x="611560" y="2060848"/>
            <a:ext cx="7533446" cy="396044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img.bfmtv.com/c/500/370/f2b/4f5afc437507c02705b4972d5a9ce.jpeg"/>
          <p:cNvPicPr>
            <a:picLocks noChangeAspect="1" noChangeArrowheads="1"/>
          </p:cNvPicPr>
          <p:nvPr/>
        </p:nvPicPr>
        <p:blipFill>
          <a:blip r:embed="rId2" cstate="print"/>
          <a:srcRect/>
          <a:stretch>
            <a:fillRect/>
          </a:stretch>
        </p:blipFill>
        <p:spPr bwMode="auto">
          <a:xfrm>
            <a:off x="1331640" y="1052736"/>
            <a:ext cx="6264696" cy="463587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GEOLOCALISATION</a:t>
            </a:r>
            <a:endParaRPr lang="fr-FR" dirty="0"/>
          </a:p>
        </p:txBody>
      </p:sp>
      <p:pic>
        <p:nvPicPr>
          <p:cNvPr id="39938" name="Picture 2" descr="http://www.applicationiphone.info/wp-content/uploads/2016/04/Capture-4.png"/>
          <p:cNvPicPr>
            <a:picLocks noChangeAspect="1" noChangeArrowheads="1"/>
          </p:cNvPicPr>
          <p:nvPr/>
        </p:nvPicPr>
        <p:blipFill>
          <a:blip r:embed="rId2" cstate="print"/>
          <a:srcRect/>
          <a:stretch>
            <a:fillRect/>
          </a:stretch>
        </p:blipFill>
        <p:spPr bwMode="auto">
          <a:xfrm>
            <a:off x="467544" y="1916832"/>
            <a:ext cx="8001000" cy="38576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440166108001" descr="20150821160817_e-highways"/>
          <p:cNvPicPr>
            <a:picLocks noChangeAspect="1" noChangeArrowheads="1"/>
          </p:cNvPicPr>
          <p:nvPr/>
        </p:nvPicPr>
        <p:blipFill>
          <a:blip r:embed="rId2" cstate="print"/>
          <a:srcRect/>
          <a:stretch>
            <a:fillRect/>
          </a:stretch>
        </p:blipFill>
        <p:spPr bwMode="auto">
          <a:xfrm>
            <a:off x="539552" y="1124744"/>
            <a:ext cx="7692149" cy="4218275"/>
          </a:xfrm>
          <a:prstGeom prst="rect">
            <a:avLst/>
          </a:prstGeom>
          <a:noFill/>
          <a:ln w="9525">
            <a:noFill/>
            <a:miter lim="800000"/>
            <a:headEnd/>
            <a:tailEnd/>
          </a:ln>
        </p:spPr>
      </p:pic>
      <p:sp>
        <p:nvSpPr>
          <p:cNvPr id="5" name="ZoneTexte 4"/>
          <p:cNvSpPr txBox="1"/>
          <p:nvPr/>
        </p:nvSpPr>
        <p:spPr>
          <a:xfrm>
            <a:off x="395536" y="5301208"/>
            <a:ext cx="7920880" cy="1200329"/>
          </a:xfrm>
          <a:prstGeom prst="rect">
            <a:avLst/>
          </a:prstGeom>
          <a:noFill/>
        </p:spPr>
        <p:txBody>
          <a:bodyPr wrap="square" rtlCol="0">
            <a:spAutoFit/>
          </a:bodyPr>
          <a:lstStyle/>
          <a:p>
            <a:pPr algn="ctr"/>
            <a:r>
              <a:rPr lang="fr-FR" b="1" dirty="0"/>
              <a:t>Le Royaume-Uni va tester un système permettant aux véhicules électriques et hybrides de se recharger tandis qu'ils roulent sur une route spécialement aménagée.</a:t>
            </a:r>
            <a:endParaRPr lang="fr-FR" dirty="0"/>
          </a:p>
          <a:p>
            <a:pPr algn="ctr"/>
            <a:endParaRPr lang="fr-FR" dirty="0"/>
          </a:p>
        </p:txBody>
      </p:sp>
      <p:sp>
        <p:nvSpPr>
          <p:cNvPr id="4" name="ZoneTexte 3"/>
          <p:cNvSpPr txBox="1"/>
          <p:nvPr/>
        </p:nvSpPr>
        <p:spPr>
          <a:xfrm>
            <a:off x="1115616" y="404664"/>
            <a:ext cx="6912768" cy="523220"/>
          </a:xfrm>
          <a:prstGeom prst="rect">
            <a:avLst/>
          </a:prstGeom>
          <a:noFill/>
        </p:spPr>
        <p:txBody>
          <a:bodyPr wrap="square" rtlCol="0">
            <a:spAutoFit/>
          </a:bodyPr>
          <a:lstStyle/>
          <a:p>
            <a:pPr algn="ctr"/>
            <a:r>
              <a:rPr lang="fr-FR" sz="2800" b="1" dirty="0" smtClean="0"/>
              <a:t>ROUTES INTELLIGENTES</a:t>
            </a:r>
            <a:endParaRPr lang="fr-FR"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LE VEHICULE RECHARGE SES BATTERIES EN ROULANT SUR UNE VOIE DEDIEE….</a:t>
            </a:r>
            <a:endParaRPr lang="fr-FR" sz="3600" b="1" dirty="0"/>
          </a:p>
        </p:txBody>
      </p:sp>
      <p:pic>
        <p:nvPicPr>
          <p:cNvPr id="3074" name="Picture 2" descr="Résultat de recherche d'images pour &quot;routes connectees&quot;"/>
          <p:cNvPicPr>
            <a:picLocks noChangeAspect="1" noChangeArrowheads="1"/>
          </p:cNvPicPr>
          <p:nvPr/>
        </p:nvPicPr>
        <p:blipFill>
          <a:blip r:embed="rId2" cstate="print"/>
          <a:srcRect/>
          <a:stretch>
            <a:fillRect/>
          </a:stretch>
        </p:blipFill>
        <p:spPr bwMode="auto">
          <a:xfrm>
            <a:off x="467544" y="1772816"/>
            <a:ext cx="8208912"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LES VOITURES AUTONOMES …</a:t>
            </a:r>
            <a:endParaRPr lang="fr-FR" sz="4000" b="1" dirty="0"/>
          </a:p>
        </p:txBody>
      </p:sp>
      <p:pic>
        <p:nvPicPr>
          <p:cNvPr id="4098" name="Picture 2" descr="Image associée"/>
          <p:cNvPicPr>
            <a:picLocks noChangeAspect="1" noChangeArrowheads="1"/>
          </p:cNvPicPr>
          <p:nvPr/>
        </p:nvPicPr>
        <p:blipFill>
          <a:blip r:embed="rId2" cstate="print"/>
          <a:srcRect/>
          <a:stretch>
            <a:fillRect/>
          </a:stretch>
        </p:blipFill>
        <p:spPr bwMode="auto">
          <a:xfrm>
            <a:off x="683568" y="2348880"/>
            <a:ext cx="7904791"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LE REFRIGERATEUR CONNECTE GERE SES PRODUITS…</a:t>
            </a:r>
            <a:endParaRPr lang="fr-FR" sz="3200" b="1" dirty="0"/>
          </a:p>
        </p:txBody>
      </p:sp>
      <p:pic>
        <p:nvPicPr>
          <p:cNvPr id="6146" name="Image 1" descr="Résultat de recherche d'images pour &quot;frigo connecte&quot;"/>
          <p:cNvPicPr>
            <a:picLocks noChangeAspect="1" noChangeArrowheads="1"/>
          </p:cNvPicPr>
          <p:nvPr/>
        </p:nvPicPr>
        <p:blipFill>
          <a:blip r:embed="rId2" cstate="print"/>
          <a:srcRect/>
          <a:stretch>
            <a:fillRect/>
          </a:stretch>
        </p:blipFill>
        <p:spPr bwMode="auto">
          <a:xfrm>
            <a:off x="971600" y="1268760"/>
            <a:ext cx="6696744" cy="3529313"/>
          </a:xfrm>
          <a:prstGeom prst="rect">
            <a:avLst/>
          </a:prstGeom>
          <a:noFill/>
          <a:ln w="9525">
            <a:noFill/>
            <a:miter lim="800000"/>
            <a:headEnd/>
            <a:tailEnd/>
          </a:ln>
        </p:spPr>
      </p:pic>
      <p:sp>
        <p:nvSpPr>
          <p:cNvPr id="4" name="ZoneTexte 3"/>
          <p:cNvSpPr txBox="1"/>
          <p:nvPr/>
        </p:nvSpPr>
        <p:spPr>
          <a:xfrm>
            <a:off x="395536" y="4941168"/>
            <a:ext cx="5904656" cy="1754326"/>
          </a:xfrm>
          <a:prstGeom prst="rect">
            <a:avLst/>
          </a:prstGeom>
          <a:noFill/>
        </p:spPr>
        <p:txBody>
          <a:bodyPr wrap="square" rtlCol="0">
            <a:spAutoFit/>
          </a:bodyPr>
          <a:lstStyle/>
          <a:p>
            <a:r>
              <a:rPr lang="fr-FR" b="1" dirty="0" smtClean="0"/>
              <a:t> IL COMMUNIQUE AVEC LES COMMERCES…</a:t>
            </a:r>
          </a:p>
          <a:p>
            <a:endParaRPr lang="fr-FR" b="1" dirty="0" smtClean="0"/>
          </a:p>
          <a:p>
            <a:r>
              <a:rPr lang="fr-FR" b="1" dirty="0" smtClean="0"/>
              <a:t>…LESQUELS COMMUNIQUENT AVEC VOTRE VOITURE…</a:t>
            </a:r>
          </a:p>
          <a:p>
            <a:endParaRPr lang="fr-FR" b="1" dirty="0" smtClean="0"/>
          </a:p>
          <a:p>
            <a:r>
              <a:rPr lang="fr-FR" b="1" dirty="0" smtClean="0"/>
              <a:t>…LE COFFRE EST CHARGEE PAR UN ROBOT LIVREUR…</a:t>
            </a:r>
          </a:p>
          <a:p>
            <a:r>
              <a:rPr lang="fr-FR" dirty="0" smtClean="0"/>
              <a:t>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260648"/>
            <a:ext cx="6048672" cy="562074"/>
          </a:xfrm>
        </p:spPr>
        <p:txBody>
          <a:bodyPr>
            <a:normAutofit fontScale="90000"/>
          </a:bodyPr>
          <a:lstStyle/>
          <a:p>
            <a:r>
              <a:rPr lang="fr-FR" dirty="0" smtClean="0"/>
              <a:t>LES DONNEES NUMERIQUES </a:t>
            </a:r>
            <a:endParaRPr lang="fr-FR" dirty="0"/>
          </a:p>
        </p:txBody>
      </p:sp>
      <p:pic>
        <p:nvPicPr>
          <p:cNvPr id="4" name="Espace réservé du contenu 3" descr="Data Center.jpg"/>
          <p:cNvPicPr>
            <a:picLocks noGrp="1" noChangeAspect="1"/>
          </p:cNvPicPr>
          <p:nvPr>
            <p:ph idx="1"/>
          </p:nvPr>
        </p:nvPicPr>
        <p:blipFill>
          <a:blip r:embed="rId2" cstate="print"/>
          <a:stretch>
            <a:fillRect/>
          </a:stretch>
        </p:blipFill>
        <p:spPr>
          <a:xfrm>
            <a:off x="2195736" y="1628800"/>
            <a:ext cx="2156460" cy="1356360"/>
          </a:xfrm>
        </p:spPr>
      </p:pic>
      <p:pic>
        <p:nvPicPr>
          <p:cNvPr id="7" name="Image 6" descr="Data Center 2.jpg"/>
          <p:cNvPicPr>
            <a:picLocks noChangeAspect="1"/>
          </p:cNvPicPr>
          <p:nvPr/>
        </p:nvPicPr>
        <p:blipFill>
          <a:blip r:embed="rId3" cstate="print"/>
          <a:stretch>
            <a:fillRect/>
          </a:stretch>
        </p:blipFill>
        <p:spPr>
          <a:xfrm>
            <a:off x="4644008" y="1628800"/>
            <a:ext cx="2593613" cy="1368152"/>
          </a:xfrm>
          <a:prstGeom prst="rect">
            <a:avLst/>
          </a:prstGeom>
        </p:spPr>
      </p:pic>
      <p:sp>
        <p:nvSpPr>
          <p:cNvPr id="8" name="ZoneTexte 7"/>
          <p:cNvSpPr txBox="1"/>
          <p:nvPr/>
        </p:nvSpPr>
        <p:spPr>
          <a:xfrm>
            <a:off x="323528" y="1628800"/>
            <a:ext cx="1656184" cy="830997"/>
          </a:xfrm>
          <a:prstGeom prst="rect">
            <a:avLst/>
          </a:prstGeom>
          <a:noFill/>
        </p:spPr>
        <p:txBody>
          <a:bodyPr wrap="square" rtlCol="0">
            <a:spAutoFit/>
          </a:bodyPr>
          <a:lstStyle/>
          <a:p>
            <a:pPr algn="ctr"/>
            <a:r>
              <a:rPr lang="fr-FR" sz="2400" b="1" dirty="0" smtClean="0"/>
              <a:t>DATA CENTERS</a:t>
            </a:r>
            <a:endParaRPr lang="fr-FR" sz="2400" b="1" dirty="0"/>
          </a:p>
        </p:txBody>
      </p:sp>
      <p:sp>
        <p:nvSpPr>
          <p:cNvPr id="9" name="ZoneTexte 8"/>
          <p:cNvSpPr txBox="1"/>
          <p:nvPr/>
        </p:nvSpPr>
        <p:spPr>
          <a:xfrm>
            <a:off x="7452320" y="2060848"/>
            <a:ext cx="1440160" cy="461665"/>
          </a:xfrm>
          <a:prstGeom prst="rect">
            <a:avLst/>
          </a:prstGeom>
          <a:noFill/>
        </p:spPr>
        <p:txBody>
          <a:bodyPr wrap="square" rtlCol="0">
            <a:spAutoFit/>
          </a:bodyPr>
          <a:lstStyle/>
          <a:p>
            <a:r>
              <a:rPr lang="fr-FR" sz="2400" b="1" dirty="0" smtClean="0"/>
              <a:t>CLOUD…</a:t>
            </a:r>
            <a:endParaRPr lang="fr-FR" sz="2400" b="1" dirty="0"/>
          </a:p>
        </p:txBody>
      </p:sp>
      <p:sp>
        <p:nvSpPr>
          <p:cNvPr id="10" name="ZoneTexte 9"/>
          <p:cNvSpPr txBox="1"/>
          <p:nvPr/>
        </p:nvSpPr>
        <p:spPr>
          <a:xfrm>
            <a:off x="3635896" y="2996952"/>
            <a:ext cx="1944216" cy="584775"/>
          </a:xfrm>
          <a:prstGeom prst="rect">
            <a:avLst/>
          </a:prstGeom>
          <a:noFill/>
        </p:spPr>
        <p:txBody>
          <a:bodyPr wrap="square" rtlCol="0">
            <a:spAutoFit/>
          </a:bodyPr>
          <a:lstStyle/>
          <a:p>
            <a:r>
              <a:rPr lang="fr-FR" sz="3200" b="1" dirty="0" smtClean="0">
                <a:solidFill>
                  <a:srgbClr val="FF0000"/>
                </a:solidFill>
              </a:rPr>
              <a:t>DONNEES</a:t>
            </a:r>
            <a:endParaRPr lang="fr-FR" sz="3200" b="1" dirty="0"/>
          </a:p>
        </p:txBody>
      </p:sp>
      <p:sp>
        <p:nvSpPr>
          <p:cNvPr id="11" name="ZoneTexte 10"/>
          <p:cNvSpPr txBox="1"/>
          <p:nvPr/>
        </p:nvSpPr>
        <p:spPr>
          <a:xfrm>
            <a:off x="251520" y="3861048"/>
            <a:ext cx="1584176" cy="461665"/>
          </a:xfrm>
          <a:prstGeom prst="rect">
            <a:avLst/>
          </a:prstGeom>
          <a:noFill/>
        </p:spPr>
        <p:txBody>
          <a:bodyPr wrap="square" rtlCol="0">
            <a:spAutoFit/>
          </a:bodyPr>
          <a:lstStyle/>
          <a:p>
            <a:r>
              <a:rPr lang="fr-FR" sz="2400" b="1" u="sng" dirty="0" smtClean="0"/>
              <a:t>TOXIQUES</a:t>
            </a:r>
            <a:endParaRPr lang="fr-FR" sz="2400" b="1" u="sng" dirty="0"/>
          </a:p>
        </p:txBody>
      </p:sp>
      <p:sp>
        <p:nvSpPr>
          <p:cNvPr id="12" name="ZoneTexte 11"/>
          <p:cNvSpPr txBox="1"/>
          <p:nvPr/>
        </p:nvSpPr>
        <p:spPr>
          <a:xfrm>
            <a:off x="1907704" y="4509120"/>
            <a:ext cx="1944216" cy="461665"/>
          </a:xfrm>
          <a:prstGeom prst="rect">
            <a:avLst/>
          </a:prstGeom>
          <a:noFill/>
        </p:spPr>
        <p:txBody>
          <a:bodyPr wrap="square" rtlCol="0">
            <a:spAutoFit/>
          </a:bodyPr>
          <a:lstStyle/>
          <a:p>
            <a:r>
              <a:rPr lang="fr-FR" sz="2400" b="1" u="sng" dirty="0" smtClean="0"/>
              <a:t>ANXIOGENES</a:t>
            </a:r>
            <a:endParaRPr lang="fr-FR" sz="2400" b="1" u="sng" dirty="0"/>
          </a:p>
        </p:txBody>
      </p:sp>
      <p:sp>
        <p:nvSpPr>
          <p:cNvPr id="13" name="ZoneTexte 12"/>
          <p:cNvSpPr txBox="1"/>
          <p:nvPr/>
        </p:nvSpPr>
        <p:spPr>
          <a:xfrm>
            <a:off x="4067944" y="4797152"/>
            <a:ext cx="1800200" cy="461665"/>
          </a:xfrm>
          <a:prstGeom prst="rect">
            <a:avLst/>
          </a:prstGeom>
          <a:noFill/>
        </p:spPr>
        <p:txBody>
          <a:bodyPr wrap="square" rtlCol="0">
            <a:spAutoFit/>
          </a:bodyPr>
          <a:lstStyle/>
          <a:p>
            <a:r>
              <a:rPr lang="fr-FR" sz="2400" b="1" u="sng" dirty="0" smtClean="0"/>
              <a:t>ADDICTIVES</a:t>
            </a:r>
            <a:endParaRPr lang="fr-FR" sz="2400" b="1" u="sng" dirty="0"/>
          </a:p>
        </p:txBody>
      </p:sp>
      <p:sp>
        <p:nvSpPr>
          <p:cNvPr id="14" name="ZoneTexte 13"/>
          <p:cNvSpPr txBox="1"/>
          <p:nvPr/>
        </p:nvSpPr>
        <p:spPr>
          <a:xfrm>
            <a:off x="5940152" y="5301208"/>
            <a:ext cx="2952328" cy="461665"/>
          </a:xfrm>
          <a:prstGeom prst="rect">
            <a:avLst/>
          </a:prstGeom>
          <a:noFill/>
        </p:spPr>
        <p:txBody>
          <a:bodyPr wrap="square" rtlCol="0">
            <a:spAutoFit/>
          </a:bodyPr>
          <a:lstStyle/>
          <a:p>
            <a:r>
              <a:rPr lang="fr-FR" sz="2400" b="1" u="sng" dirty="0" smtClean="0"/>
              <a:t>ENTHOUSIASMANTES</a:t>
            </a:r>
            <a:endParaRPr lang="fr-FR" sz="2400" b="1" u="sng" dirty="0"/>
          </a:p>
        </p:txBody>
      </p:sp>
      <p:cxnSp>
        <p:nvCxnSpPr>
          <p:cNvPr id="16" name="Connecteur droit avec flèche 15"/>
          <p:cNvCxnSpPr>
            <a:stCxn id="10" idx="2"/>
          </p:cNvCxnSpPr>
          <p:nvPr/>
        </p:nvCxnSpPr>
        <p:spPr>
          <a:xfrm>
            <a:off x="4608004" y="3581727"/>
            <a:ext cx="2916324" cy="1575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1691680" y="3573016"/>
            <a:ext cx="291632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0" idx="2"/>
          </p:cNvCxnSpPr>
          <p:nvPr/>
        </p:nvCxnSpPr>
        <p:spPr>
          <a:xfrm>
            <a:off x="4608004" y="3581727"/>
            <a:ext cx="180020" cy="1143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0" idx="2"/>
            <a:endCxn id="12" idx="0"/>
          </p:cNvCxnSpPr>
          <p:nvPr/>
        </p:nvCxnSpPr>
        <p:spPr>
          <a:xfrm flipH="1">
            <a:off x="2879812" y="3581727"/>
            <a:ext cx="1728192" cy="927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07504" y="4365104"/>
            <a:ext cx="1691680" cy="646331"/>
          </a:xfrm>
          <a:prstGeom prst="rect">
            <a:avLst/>
          </a:prstGeom>
          <a:noFill/>
        </p:spPr>
        <p:txBody>
          <a:bodyPr wrap="square" rtlCol="0">
            <a:spAutoFit/>
          </a:bodyPr>
          <a:lstStyle/>
          <a:p>
            <a:pPr algn="ctr"/>
            <a:r>
              <a:rPr lang="fr-FR" b="1" dirty="0" smtClean="0">
                <a:solidFill>
                  <a:srgbClr val="FF0000"/>
                </a:solidFill>
              </a:rPr>
              <a:t>OUTILS D’INFLUENCE</a:t>
            </a:r>
            <a:endParaRPr lang="fr-FR" b="1" dirty="0">
              <a:solidFill>
                <a:srgbClr val="FF0000"/>
              </a:solidFill>
            </a:endParaRPr>
          </a:p>
        </p:txBody>
      </p:sp>
      <p:sp>
        <p:nvSpPr>
          <p:cNvPr id="25" name="ZoneTexte 24"/>
          <p:cNvSpPr txBox="1"/>
          <p:nvPr/>
        </p:nvSpPr>
        <p:spPr>
          <a:xfrm>
            <a:off x="35496" y="5085184"/>
            <a:ext cx="1872208" cy="369332"/>
          </a:xfrm>
          <a:prstGeom prst="rect">
            <a:avLst/>
          </a:prstGeom>
          <a:noFill/>
        </p:spPr>
        <p:txBody>
          <a:bodyPr wrap="square" rtlCol="0">
            <a:spAutoFit/>
          </a:bodyPr>
          <a:lstStyle/>
          <a:p>
            <a:r>
              <a:rPr lang="fr-FR" b="1" dirty="0" smtClean="0">
                <a:solidFill>
                  <a:srgbClr val="FF0000"/>
                </a:solidFill>
              </a:rPr>
              <a:t>MANIPULATIONS</a:t>
            </a:r>
            <a:endParaRPr lang="fr-FR" b="1" dirty="0">
              <a:solidFill>
                <a:srgbClr val="FF0000"/>
              </a:solidFill>
            </a:endParaRPr>
          </a:p>
        </p:txBody>
      </p:sp>
      <p:sp>
        <p:nvSpPr>
          <p:cNvPr id="27" name="ZoneTexte 26"/>
          <p:cNvSpPr txBox="1"/>
          <p:nvPr/>
        </p:nvSpPr>
        <p:spPr>
          <a:xfrm>
            <a:off x="4211960" y="5373216"/>
            <a:ext cx="1440160" cy="646331"/>
          </a:xfrm>
          <a:prstGeom prst="rect">
            <a:avLst/>
          </a:prstGeom>
          <a:noFill/>
        </p:spPr>
        <p:txBody>
          <a:bodyPr wrap="square" rtlCol="0">
            <a:spAutoFit/>
          </a:bodyPr>
          <a:lstStyle/>
          <a:p>
            <a:pPr algn="ctr"/>
            <a:r>
              <a:rPr lang="fr-FR" b="1" dirty="0" smtClean="0">
                <a:solidFill>
                  <a:srgbClr val="FF0000"/>
                </a:solidFill>
              </a:rPr>
              <a:t>RESEAUX SOCIAUX</a:t>
            </a:r>
            <a:endParaRPr lang="fr-FR" b="1" dirty="0">
              <a:solidFill>
                <a:srgbClr val="FF0000"/>
              </a:solidFill>
            </a:endParaRPr>
          </a:p>
        </p:txBody>
      </p:sp>
      <p:sp>
        <p:nvSpPr>
          <p:cNvPr id="29" name="ZoneTexte 28"/>
          <p:cNvSpPr txBox="1"/>
          <p:nvPr/>
        </p:nvSpPr>
        <p:spPr>
          <a:xfrm>
            <a:off x="323528" y="980728"/>
            <a:ext cx="8352928" cy="830997"/>
          </a:xfrm>
          <a:prstGeom prst="rect">
            <a:avLst/>
          </a:prstGeom>
          <a:noFill/>
        </p:spPr>
        <p:txBody>
          <a:bodyPr wrap="square" rtlCol="0">
            <a:spAutoFit/>
          </a:bodyPr>
          <a:lstStyle/>
          <a:p>
            <a:pPr algn="ctr"/>
            <a:r>
              <a:rPr lang="fr-FR" sz="2400" b="1" smtClean="0">
                <a:solidFill>
                  <a:schemeClr val="tx2"/>
                </a:solidFill>
              </a:rPr>
              <a:t>« LES </a:t>
            </a:r>
            <a:r>
              <a:rPr lang="fr-FR" sz="2400" b="1" dirty="0" smtClean="0">
                <a:solidFill>
                  <a:schemeClr val="tx2"/>
                </a:solidFill>
              </a:rPr>
              <a:t>DONNEES DETERMINENT TOUT CE QUE NOUS </a:t>
            </a:r>
            <a:r>
              <a:rPr lang="fr-FR" sz="2400" b="1" smtClean="0">
                <a:solidFill>
                  <a:schemeClr val="tx2"/>
                </a:solidFill>
              </a:rPr>
              <a:t>FAISONS… »</a:t>
            </a:r>
          </a:p>
          <a:p>
            <a:pPr algn="ctr"/>
            <a:endParaRPr lang="fr-FR" sz="2400" b="1" dirty="0">
              <a:solidFill>
                <a:schemeClr val="tx2"/>
              </a:solidFill>
            </a:endParaRPr>
          </a:p>
        </p:txBody>
      </p:sp>
      <p:pic>
        <p:nvPicPr>
          <p:cNvPr id="30" name="Image 29" descr="Data Center 3.jpg"/>
          <p:cNvPicPr>
            <a:picLocks noChangeAspect="1"/>
          </p:cNvPicPr>
          <p:nvPr/>
        </p:nvPicPr>
        <p:blipFill>
          <a:blip r:embed="rId4" cstate="print"/>
          <a:stretch>
            <a:fillRect/>
          </a:stretch>
        </p:blipFill>
        <p:spPr>
          <a:xfrm>
            <a:off x="6444208" y="3212976"/>
            <a:ext cx="2377440" cy="1234440"/>
          </a:xfrm>
          <a:prstGeom prst="rect">
            <a:avLst/>
          </a:prstGeom>
        </p:spPr>
      </p:pic>
      <p:pic>
        <p:nvPicPr>
          <p:cNvPr id="1026" name="Picture 2" descr="D:\Users\RW\Documents\Theleme - Conference sur la securités des données - Novembre 2018\Data Center 4.jpg"/>
          <p:cNvPicPr>
            <a:picLocks noChangeAspect="1" noChangeArrowheads="1"/>
          </p:cNvPicPr>
          <p:nvPr/>
        </p:nvPicPr>
        <p:blipFill>
          <a:blip r:embed="rId5" cstate="print"/>
          <a:srcRect/>
          <a:stretch>
            <a:fillRect/>
          </a:stretch>
        </p:blipFill>
        <p:spPr bwMode="auto">
          <a:xfrm>
            <a:off x="251520" y="2636912"/>
            <a:ext cx="1841748" cy="1057761"/>
          </a:xfrm>
          <a:prstGeom prst="rect">
            <a:avLst/>
          </a:prstGeom>
          <a:noFill/>
        </p:spPr>
      </p:pic>
      <p:sp>
        <p:nvSpPr>
          <p:cNvPr id="32" name="ZoneTexte 31"/>
          <p:cNvSpPr txBox="1"/>
          <p:nvPr/>
        </p:nvSpPr>
        <p:spPr>
          <a:xfrm>
            <a:off x="5940152" y="5877272"/>
            <a:ext cx="2952328" cy="369332"/>
          </a:xfrm>
          <a:prstGeom prst="rect">
            <a:avLst/>
          </a:prstGeom>
          <a:noFill/>
        </p:spPr>
        <p:txBody>
          <a:bodyPr wrap="square" rtlCol="0">
            <a:spAutoFit/>
          </a:bodyPr>
          <a:lstStyle/>
          <a:p>
            <a:r>
              <a:rPr lang="fr-FR" b="1" dirty="0" smtClean="0">
                <a:solidFill>
                  <a:srgbClr val="FF0000"/>
                </a:solidFill>
              </a:rPr>
              <a:t>PROGRES DE L’HUMANITE…</a:t>
            </a:r>
            <a:endParaRPr lang="fr-FR" b="1" dirty="0">
              <a:solidFill>
                <a:srgbClr val="FF0000"/>
              </a:solidFill>
            </a:endParaRPr>
          </a:p>
        </p:txBody>
      </p:sp>
      <p:sp>
        <p:nvSpPr>
          <p:cNvPr id="28" name="ZoneTexte 27"/>
          <p:cNvSpPr txBox="1"/>
          <p:nvPr/>
        </p:nvSpPr>
        <p:spPr>
          <a:xfrm>
            <a:off x="2267744" y="5157192"/>
            <a:ext cx="1296144" cy="369332"/>
          </a:xfrm>
          <a:prstGeom prst="rect">
            <a:avLst/>
          </a:prstGeom>
          <a:noFill/>
        </p:spPr>
        <p:txBody>
          <a:bodyPr wrap="square" rtlCol="0">
            <a:spAutoFit/>
          </a:bodyPr>
          <a:lstStyle/>
          <a:p>
            <a:r>
              <a:rPr lang="fr-FR" b="1" dirty="0" smtClean="0">
                <a:solidFill>
                  <a:srgbClr val="FF0000"/>
                </a:solidFill>
              </a:rPr>
              <a:t>INSECURITE</a:t>
            </a:r>
            <a:endParaRPr lang="fr-FR" b="1" dirty="0">
              <a:solidFill>
                <a:srgbClr val="FF0000"/>
              </a:solidFill>
            </a:endParaRPr>
          </a:p>
        </p:txBody>
      </p:sp>
      <p:sp>
        <p:nvSpPr>
          <p:cNvPr id="31" name="ZoneTexte 30"/>
          <p:cNvSpPr txBox="1"/>
          <p:nvPr/>
        </p:nvSpPr>
        <p:spPr>
          <a:xfrm>
            <a:off x="2195736" y="5589240"/>
            <a:ext cx="1368152" cy="369332"/>
          </a:xfrm>
          <a:prstGeom prst="rect">
            <a:avLst/>
          </a:prstGeom>
          <a:noFill/>
        </p:spPr>
        <p:txBody>
          <a:bodyPr wrap="square" rtlCol="0">
            <a:spAutoFit/>
          </a:bodyPr>
          <a:lstStyle/>
          <a:p>
            <a:pPr algn="ctr"/>
            <a:r>
              <a:rPr lang="fr-FR" b="1" dirty="0" smtClean="0">
                <a:solidFill>
                  <a:srgbClr val="FF0000"/>
                </a:solidFill>
              </a:rPr>
              <a:t>MENACES</a:t>
            </a:r>
            <a:endParaRPr lang="fr-FR" b="1" dirty="0">
              <a:solidFill>
                <a:srgbClr val="FF0000"/>
              </a:solidFill>
            </a:endParaRPr>
          </a:p>
        </p:txBody>
      </p:sp>
      <p:sp>
        <p:nvSpPr>
          <p:cNvPr id="26" name="ZoneTexte 25"/>
          <p:cNvSpPr txBox="1"/>
          <p:nvPr/>
        </p:nvSpPr>
        <p:spPr>
          <a:xfrm>
            <a:off x="179512" y="5589240"/>
            <a:ext cx="1584176" cy="369332"/>
          </a:xfrm>
          <a:prstGeom prst="rect">
            <a:avLst/>
          </a:prstGeom>
          <a:noFill/>
        </p:spPr>
        <p:txBody>
          <a:bodyPr wrap="square" rtlCol="0">
            <a:spAutoFit/>
          </a:bodyPr>
          <a:lstStyle/>
          <a:p>
            <a:pPr algn="ctr"/>
            <a:r>
              <a:rPr lang="fr-FR" b="1" dirty="0" smtClean="0">
                <a:solidFill>
                  <a:srgbClr val="FF0000"/>
                </a:solidFill>
              </a:rPr>
              <a:t>POLLUTION</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60648"/>
            <a:ext cx="7776864" cy="792088"/>
          </a:xfrm>
        </p:spPr>
        <p:txBody>
          <a:bodyPr/>
          <a:lstStyle/>
          <a:p>
            <a:r>
              <a:rPr lang="fr-FR" b="1" dirty="0" smtClean="0"/>
              <a:t>Le compteur LINKY</a:t>
            </a:r>
            <a:endParaRPr lang="fr-FR" b="1" dirty="0"/>
          </a:p>
        </p:txBody>
      </p:sp>
      <p:pic>
        <p:nvPicPr>
          <p:cNvPr id="37890" name="Picture 2" descr="https://cdn-s-www.estrepublicain.fr/images/DE908A5D-380F-4C24-B044-19D78E0E452F/LER_22/le-linky-est-un-compteur-communicant-photo-dr-1522513782.jpg"/>
          <p:cNvPicPr>
            <a:picLocks noChangeAspect="1" noChangeArrowheads="1"/>
          </p:cNvPicPr>
          <p:nvPr/>
        </p:nvPicPr>
        <p:blipFill>
          <a:blip r:embed="rId2" cstate="print"/>
          <a:srcRect/>
          <a:stretch>
            <a:fillRect/>
          </a:stretch>
        </p:blipFill>
        <p:spPr bwMode="auto">
          <a:xfrm>
            <a:off x="1259632" y="1916832"/>
            <a:ext cx="6552728" cy="4353678"/>
          </a:xfrm>
          <a:prstGeom prst="rect">
            <a:avLst/>
          </a:prstGeom>
          <a:noFill/>
        </p:spPr>
      </p:pic>
      <p:sp>
        <p:nvSpPr>
          <p:cNvPr id="5" name="ZoneTexte 4"/>
          <p:cNvSpPr txBox="1"/>
          <p:nvPr/>
        </p:nvSpPr>
        <p:spPr>
          <a:xfrm>
            <a:off x="2627784" y="980728"/>
            <a:ext cx="4032448" cy="1077218"/>
          </a:xfrm>
          <a:prstGeom prst="rect">
            <a:avLst/>
          </a:prstGeom>
          <a:noFill/>
        </p:spPr>
        <p:txBody>
          <a:bodyPr wrap="square" rtlCol="0">
            <a:spAutoFit/>
          </a:bodyPr>
          <a:lstStyle/>
          <a:p>
            <a:pPr algn="ctr"/>
            <a:r>
              <a:rPr lang="fr-FR" sz="3200" b="1" dirty="0" smtClean="0"/>
              <a:t>IL VA EQUIPER TOUS LES FOYERS…</a:t>
            </a:r>
            <a:endParaRPr lang="fr-FR" sz="32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www.numerama.com/content/uploads/2014/10/lecteur-carte-zwipe.jpg"/>
          <p:cNvPicPr>
            <a:picLocks noChangeAspect="1" noChangeArrowheads="1"/>
          </p:cNvPicPr>
          <p:nvPr/>
        </p:nvPicPr>
        <p:blipFill>
          <a:blip r:embed="rId2" cstate="print"/>
          <a:srcRect/>
          <a:stretch>
            <a:fillRect/>
          </a:stretch>
        </p:blipFill>
        <p:spPr bwMode="auto">
          <a:xfrm>
            <a:off x="251520" y="1196752"/>
            <a:ext cx="8471227" cy="4392488"/>
          </a:xfrm>
          <a:prstGeom prst="rect">
            <a:avLst/>
          </a:prstGeom>
          <a:noFill/>
        </p:spPr>
      </p:pic>
      <p:sp>
        <p:nvSpPr>
          <p:cNvPr id="3" name="ZoneTexte 2"/>
          <p:cNvSpPr txBox="1"/>
          <p:nvPr/>
        </p:nvSpPr>
        <p:spPr>
          <a:xfrm>
            <a:off x="971600" y="476672"/>
            <a:ext cx="6624736" cy="523220"/>
          </a:xfrm>
          <a:prstGeom prst="rect">
            <a:avLst/>
          </a:prstGeom>
          <a:noFill/>
        </p:spPr>
        <p:txBody>
          <a:bodyPr wrap="square" rtlCol="0">
            <a:spAutoFit/>
          </a:bodyPr>
          <a:lstStyle/>
          <a:p>
            <a:pPr algn="ctr"/>
            <a:r>
              <a:rPr lang="fr-FR" sz="2800" b="1" dirty="0" smtClean="0"/>
              <a:t>CARTE A PUCE DE PAIEMENT PAR CONTACT</a:t>
            </a:r>
            <a:endParaRPr lang="fr-FR" sz="2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2204864"/>
          </a:xfrm>
        </p:spPr>
        <p:txBody>
          <a:bodyPr>
            <a:noAutofit/>
          </a:bodyPr>
          <a:lstStyle/>
          <a:p>
            <a:r>
              <a:rPr lang="fr-FR" sz="2800" b="1" dirty="0" smtClean="0"/>
              <a:t>Lunettes équipées d’une technologie de reconnaissance faciale capables d’identifier les passants en quelques secondes et de faire le rapprochement avec une base de données….</a:t>
            </a:r>
            <a:r>
              <a:rPr lang="fr-FR" sz="2800" dirty="0" smtClean="0"/>
              <a:t/>
            </a:r>
            <a:br>
              <a:rPr lang="fr-FR" sz="2800" dirty="0" smtClean="0"/>
            </a:br>
            <a:endParaRPr lang="fr-FR" sz="2800" dirty="0"/>
          </a:p>
        </p:txBody>
      </p:sp>
      <p:pic>
        <p:nvPicPr>
          <p:cNvPr id="7170" name="Picture 2" descr="Résultat de recherche d'images pour &quot;LUNETTES connectees en chine&quot;"/>
          <p:cNvPicPr>
            <a:picLocks noChangeAspect="1" noChangeArrowheads="1"/>
          </p:cNvPicPr>
          <p:nvPr/>
        </p:nvPicPr>
        <p:blipFill>
          <a:blip r:embed="rId2" cstate="print"/>
          <a:srcRect/>
          <a:stretch>
            <a:fillRect/>
          </a:stretch>
        </p:blipFill>
        <p:spPr bwMode="auto">
          <a:xfrm>
            <a:off x="899592" y="1772816"/>
            <a:ext cx="7128792" cy="482968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humanite.fr/sites/default/files/images/49503.HR.jpg"/>
          <p:cNvPicPr>
            <a:picLocks noChangeAspect="1" noChangeArrowheads="1"/>
          </p:cNvPicPr>
          <p:nvPr/>
        </p:nvPicPr>
        <p:blipFill>
          <a:blip r:embed="rId2" cstate="print"/>
          <a:srcRect/>
          <a:stretch>
            <a:fillRect/>
          </a:stretch>
        </p:blipFill>
        <p:spPr bwMode="auto">
          <a:xfrm>
            <a:off x="251520" y="1124744"/>
            <a:ext cx="8572500" cy="5476875"/>
          </a:xfrm>
          <a:prstGeom prst="rect">
            <a:avLst/>
          </a:prstGeom>
          <a:noFill/>
        </p:spPr>
      </p:pic>
      <p:sp>
        <p:nvSpPr>
          <p:cNvPr id="3" name="ZoneTexte 2"/>
          <p:cNvSpPr txBox="1"/>
          <p:nvPr/>
        </p:nvSpPr>
        <p:spPr>
          <a:xfrm>
            <a:off x="1043608" y="404664"/>
            <a:ext cx="6480720" cy="646331"/>
          </a:xfrm>
          <a:prstGeom prst="rect">
            <a:avLst/>
          </a:prstGeom>
          <a:noFill/>
        </p:spPr>
        <p:txBody>
          <a:bodyPr wrap="square" rtlCol="0">
            <a:spAutoFit/>
          </a:bodyPr>
          <a:lstStyle/>
          <a:p>
            <a:pPr algn="ctr"/>
            <a:r>
              <a:rPr lang="fr-FR" sz="3600" b="1" dirty="0" smtClean="0"/>
              <a:t>FICHAGE DES INDIVIDUS EN INDE</a:t>
            </a:r>
            <a:endParaRPr lang="fr-FR" sz="3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cdn3-europe1.new2.ladmedia.fr/var/europe1/storage/images/europe1/emissions/le-journal-du-monde/inde-un-milliard-de-donnees-personnelles-biometriques-piratees-pour-la-bonne-cause-3542726/46126031-1-fre-FR/Inde-un-milliard-de-donnees-personnelles-biometriques-piratees-pour-la-bonne-cause.jpg"/>
          <p:cNvPicPr>
            <a:picLocks noChangeAspect="1" noChangeArrowheads="1"/>
          </p:cNvPicPr>
          <p:nvPr/>
        </p:nvPicPr>
        <p:blipFill>
          <a:blip r:embed="rId2" cstate="print"/>
          <a:srcRect/>
          <a:stretch>
            <a:fillRect/>
          </a:stretch>
        </p:blipFill>
        <p:spPr bwMode="auto">
          <a:xfrm>
            <a:off x="251520" y="1196752"/>
            <a:ext cx="8442174" cy="4941168"/>
          </a:xfrm>
          <a:prstGeom prst="rect">
            <a:avLst/>
          </a:prstGeom>
          <a:noFill/>
        </p:spPr>
      </p:pic>
      <p:sp>
        <p:nvSpPr>
          <p:cNvPr id="3" name="ZoneTexte 2"/>
          <p:cNvSpPr txBox="1"/>
          <p:nvPr/>
        </p:nvSpPr>
        <p:spPr>
          <a:xfrm>
            <a:off x="611560" y="692696"/>
            <a:ext cx="7992888" cy="461665"/>
          </a:xfrm>
          <a:prstGeom prst="rect">
            <a:avLst/>
          </a:prstGeom>
          <a:noFill/>
        </p:spPr>
        <p:txBody>
          <a:bodyPr wrap="square" rtlCol="0">
            <a:spAutoFit/>
          </a:bodyPr>
          <a:lstStyle/>
          <a:p>
            <a:pPr algn="ctr"/>
            <a:r>
              <a:rPr lang="fr-FR" sz="2400" b="1" dirty="0" smtClean="0"/>
              <a:t>CONTRÔLE D’IDENTITE PAR EMPREINTE DIGITALE EN INDE</a:t>
            </a:r>
            <a:endParaRPr lang="fr-FR"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368152"/>
          </a:xfrm>
        </p:spPr>
        <p:txBody>
          <a:bodyPr>
            <a:noAutofit/>
          </a:bodyPr>
          <a:lstStyle/>
          <a:p>
            <a:pPr algn="just"/>
            <a:r>
              <a:rPr lang="fr-FR" sz="2400" b="1" dirty="0" smtClean="0"/>
              <a:t>Une exposition artistique à Wuhan a dû prématurément fermer ses portes, sur injonction policière. En cause : 346 000 données individuelles achetées au marché noir, qui étaient au cœur de l’exposition.</a:t>
            </a:r>
            <a:endParaRPr lang="fr-FR" sz="2400" b="1" dirty="0"/>
          </a:p>
        </p:txBody>
      </p:sp>
      <p:pic>
        <p:nvPicPr>
          <p:cNvPr id="36866" name="Picture 2" descr="https://www.courrierinternational.com/sites/ci_master/files/styles/image_original_1280/public/assets/images/937782273_1.jpg?itok=4hiVxTzC"/>
          <p:cNvPicPr>
            <a:picLocks noChangeAspect="1" noChangeArrowheads="1"/>
          </p:cNvPicPr>
          <p:nvPr/>
        </p:nvPicPr>
        <p:blipFill>
          <a:blip r:embed="rId2" cstate="print"/>
          <a:srcRect/>
          <a:stretch>
            <a:fillRect/>
          </a:stretch>
        </p:blipFill>
        <p:spPr bwMode="auto">
          <a:xfrm>
            <a:off x="1691680" y="1628800"/>
            <a:ext cx="4752528" cy="3564397"/>
          </a:xfrm>
          <a:prstGeom prst="rect">
            <a:avLst/>
          </a:prstGeom>
          <a:noFill/>
        </p:spPr>
      </p:pic>
      <p:sp>
        <p:nvSpPr>
          <p:cNvPr id="5" name="ZoneTexte 4"/>
          <p:cNvSpPr txBox="1"/>
          <p:nvPr/>
        </p:nvSpPr>
        <p:spPr>
          <a:xfrm>
            <a:off x="251520" y="5301208"/>
            <a:ext cx="8640960" cy="1569660"/>
          </a:xfrm>
          <a:prstGeom prst="rect">
            <a:avLst/>
          </a:prstGeom>
          <a:noFill/>
        </p:spPr>
        <p:txBody>
          <a:bodyPr wrap="square" rtlCol="0">
            <a:spAutoFit/>
          </a:bodyPr>
          <a:lstStyle/>
          <a:p>
            <a:pPr algn="just"/>
            <a:r>
              <a:rPr lang="fr-FR" sz="2400" b="1" i="1" dirty="0" smtClean="0">
                <a:latin typeface="+mj-lt"/>
              </a:rPr>
              <a:t>…Cette exposition a pour objectif d’attirer l’attention de chacun sur les fuites d’informations”. </a:t>
            </a:r>
            <a:r>
              <a:rPr lang="fr-FR" sz="2400" b="1" dirty="0" smtClean="0">
                <a:latin typeface="+mj-lt"/>
              </a:rPr>
              <a:t>Interrogé par un journaliste sur </a:t>
            </a:r>
            <a:r>
              <a:rPr lang="fr-FR" sz="2400" b="1" i="1" dirty="0" smtClean="0">
                <a:latin typeface="+mj-lt"/>
              </a:rPr>
              <a:t>“le prix des données privées d’une personne”,</a:t>
            </a:r>
            <a:r>
              <a:rPr lang="fr-FR" sz="2400" b="1" dirty="0" smtClean="0">
                <a:latin typeface="+mj-lt"/>
              </a:rPr>
              <a:t> l’artiste a répondu : </a:t>
            </a:r>
            <a:r>
              <a:rPr lang="fr-FR" sz="2400" b="1" i="1" dirty="0" smtClean="0">
                <a:latin typeface="+mj-lt"/>
              </a:rPr>
              <a:t>“au minimum 1</a:t>
            </a:r>
            <a:r>
              <a:rPr lang="fr-FR" sz="2400" b="1" dirty="0" smtClean="0">
                <a:latin typeface="+mj-lt"/>
              </a:rPr>
              <a:t> </a:t>
            </a:r>
            <a:r>
              <a:rPr lang="fr-FR" sz="2400" b="1" i="1" dirty="0" smtClean="0">
                <a:latin typeface="+mj-lt"/>
              </a:rPr>
              <a:t>centime de yuan (1 yuan = 0,13 euros)”.</a:t>
            </a:r>
            <a:endParaRPr lang="fr-FR" sz="2400" b="1"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892480" cy="1124744"/>
          </a:xfrm>
        </p:spPr>
        <p:txBody>
          <a:bodyPr>
            <a:normAutofit/>
          </a:bodyPr>
          <a:lstStyle/>
          <a:p>
            <a:r>
              <a:rPr lang="fr-FR" sz="2800" b="1" dirty="0" smtClean="0"/>
              <a:t>Un Indien en train de donner son empreinte digitale afin de pouvoir ouvrir un compte en banque</a:t>
            </a:r>
            <a:endParaRPr lang="fr-FR" sz="2800" b="1" dirty="0"/>
          </a:p>
        </p:txBody>
      </p:sp>
      <p:pic>
        <p:nvPicPr>
          <p:cNvPr id="1026" name="Picture 2" descr="https://medias.liberation.fr/photo/1089972-000_del6346542.jpg?modified_at=1516706585&amp;width=960"/>
          <p:cNvPicPr>
            <a:picLocks noChangeAspect="1" noChangeArrowheads="1"/>
          </p:cNvPicPr>
          <p:nvPr/>
        </p:nvPicPr>
        <p:blipFill>
          <a:blip r:embed="rId2" cstate="print"/>
          <a:srcRect/>
          <a:stretch>
            <a:fillRect/>
          </a:stretch>
        </p:blipFill>
        <p:spPr bwMode="auto">
          <a:xfrm>
            <a:off x="755576" y="1412776"/>
            <a:ext cx="7776864" cy="517870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RECONNAISSANCE PAR CAPTEUR D’EMPREINTES DIGITALES</a:t>
            </a:r>
            <a:endParaRPr lang="fr-FR" sz="3200" b="1" dirty="0"/>
          </a:p>
        </p:txBody>
      </p:sp>
      <p:pic>
        <p:nvPicPr>
          <p:cNvPr id="23556" name="Picture 4" descr="https://www.blog-nouvelles-technologies.fr/wp-content/uploads/2017/12/P1170036_blognt.jpg"/>
          <p:cNvPicPr>
            <a:picLocks noChangeAspect="1" noChangeArrowheads="1"/>
          </p:cNvPicPr>
          <p:nvPr/>
        </p:nvPicPr>
        <p:blipFill>
          <a:blip r:embed="rId2" cstate="print"/>
          <a:srcRect/>
          <a:stretch>
            <a:fillRect/>
          </a:stretch>
        </p:blipFill>
        <p:spPr bwMode="auto">
          <a:xfrm>
            <a:off x="539552" y="1916832"/>
            <a:ext cx="7776864" cy="438007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08920"/>
            <a:ext cx="7776864" cy="1143000"/>
          </a:xfrm>
        </p:spPr>
        <p:txBody>
          <a:bodyPr>
            <a:normAutofit/>
          </a:bodyPr>
          <a:lstStyle/>
          <a:p>
            <a:r>
              <a:rPr lang="fr-FR" sz="6000" b="1" dirty="0" smtClean="0"/>
              <a:t>SE PROTEGER</a:t>
            </a:r>
            <a:endParaRPr lang="fr-FR" sz="60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9256" cy="2074242"/>
          </a:xfrm>
        </p:spPr>
        <p:txBody>
          <a:bodyPr>
            <a:noAutofit/>
          </a:bodyPr>
          <a:lstStyle/>
          <a:p>
            <a:r>
              <a:rPr lang="fr-FR" sz="2400" dirty="0" smtClean="0"/>
              <a:t/>
            </a:r>
            <a:br>
              <a:rPr lang="fr-FR" sz="2400" dirty="0" smtClean="0"/>
            </a:br>
            <a:r>
              <a:rPr lang="fr-FR" sz="2400" b="1" dirty="0" smtClean="0"/>
              <a:t>POUR UNE HYGIENE NUMERIQUE</a:t>
            </a:r>
            <a:br>
              <a:rPr lang="fr-FR" sz="2400" b="1" dirty="0" smtClean="0"/>
            </a:br>
            <a:r>
              <a:rPr lang="fr-FR" sz="2400" b="1" dirty="0" smtClean="0"/>
              <a:t/>
            </a:r>
            <a:br>
              <a:rPr lang="fr-FR" sz="2400" b="1" dirty="0" smtClean="0"/>
            </a:br>
            <a:r>
              <a:rPr lang="fr-FR" sz="2400" b="1" dirty="0" smtClean="0"/>
              <a:t>Protéger </a:t>
            </a:r>
            <a:r>
              <a:rPr lang="fr-FR" sz="2400" b="1" dirty="0"/>
              <a:t>ses données personnelles</a:t>
            </a:r>
            <a:br>
              <a:rPr lang="fr-FR" sz="2400" b="1" dirty="0"/>
            </a:br>
            <a:r>
              <a:rPr lang="fr-FR" sz="2400" b="1" dirty="0"/>
              <a:t>Ne pas être agressé par des acteurs extérieurs</a:t>
            </a:r>
            <a:br>
              <a:rPr lang="fr-FR" sz="2400" b="1" dirty="0"/>
            </a:br>
            <a:r>
              <a:rPr lang="fr-FR" sz="2400" b="1" dirty="0" smtClean="0"/>
              <a:t>Échapper </a:t>
            </a:r>
            <a:r>
              <a:rPr lang="fr-FR" sz="2400" b="1" dirty="0"/>
              <a:t>à la surveillance et à la dictature technologique</a:t>
            </a:r>
            <a:br>
              <a:rPr lang="fr-FR" sz="2400" b="1" dirty="0"/>
            </a:br>
            <a:r>
              <a:rPr lang="fr-FR" sz="2400" b="1" dirty="0"/>
              <a:t>Retrouver son autonomie et ses choix. </a:t>
            </a:r>
            <a:br>
              <a:rPr lang="fr-FR" sz="2400" b="1" dirty="0"/>
            </a:br>
            <a:endParaRPr lang="fr-FR" sz="2400" b="1" dirty="0"/>
          </a:p>
        </p:txBody>
      </p:sp>
      <p:pic>
        <p:nvPicPr>
          <p:cNvPr id="29698" name="Picture 2" descr="D:\Users\RW\Documents\Theleme - Conference sur la securités des données - Octobre 2018\Google Surveille.jpg"/>
          <p:cNvPicPr>
            <a:picLocks noGrp="1" noChangeAspect="1" noChangeArrowheads="1"/>
          </p:cNvPicPr>
          <p:nvPr>
            <p:ph idx="1"/>
          </p:nvPr>
        </p:nvPicPr>
        <p:blipFill>
          <a:blip r:embed="rId2" cstate="print"/>
          <a:srcRect/>
          <a:stretch>
            <a:fillRect/>
          </a:stretch>
        </p:blipFill>
        <p:spPr bwMode="auto">
          <a:xfrm>
            <a:off x="2483768" y="2407150"/>
            <a:ext cx="3960440" cy="41734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7848872" cy="648072"/>
          </a:xfrm>
        </p:spPr>
        <p:txBody>
          <a:bodyPr>
            <a:normAutofit fontScale="90000"/>
          </a:bodyPr>
          <a:lstStyle/>
          <a:p>
            <a:r>
              <a:rPr lang="fr-FR" sz="3100" b="1" dirty="0" smtClean="0"/>
              <a:t/>
            </a:r>
            <a:br>
              <a:rPr lang="fr-FR" sz="3100" b="1" dirty="0" smtClean="0"/>
            </a:br>
            <a:r>
              <a:rPr lang="fr-FR" sz="3100" b="1" dirty="0" smtClean="0"/>
              <a:t>L’INSECURITE DES DONNEES A GRANDE ECHELLE</a:t>
            </a:r>
            <a:r>
              <a:rPr lang="fr-FR" sz="2800" b="1" dirty="0" smtClean="0"/>
              <a:t/>
            </a:r>
            <a:br>
              <a:rPr lang="fr-FR" sz="2800" b="1" dirty="0" smtClean="0"/>
            </a:br>
            <a:endParaRPr lang="fr-FR" sz="2800" b="1" dirty="0"/>
          </a:p>
        </p:txBody>
      </p:sp>
      <p:sp>
        <p:nvSpPr>
          <p:cNvPr id="3" name="Espace réservé du contenu 2"/>
          <p:cNvSpPr>
            <a:spLocks noGrp="1"/>
          </p:cNvSpPr>
          <p:nvPr>
            <p:ph idx="1"/>
          </p:nvPr>
        </p:nvSpPr>
        <p:spPr>
          <a:xfrm>
            <a:off x="251520" y="764704"/>
            <a:ext cx="8640960" cy="5832648"/>
          </a:xfrm>
        </p:spPr>
        <p:txBody>
          <a:bodyPr>
            <a:normAutofit fontScale="70000" lnSpcReduction="20000"/>
          </a:bodyPr>
          <a:lstStyle/>
          <a:p>
            <a:r>
              <a:rPr lang="fr-FR" sz="2800" b="1" dirty="0" smtClean="0"/>
              <a:t>AFFAIRE WIKILEAKS</a:t>
            </a:r>
          </a:p>
          <a:p>
            <a:pPr lvl="1" algn="just"/>
            <a:r>
              <a:rPr lang="fr-FR" sz="3100" dirty="0" smtClean="0"/>
              <a:t>Le lanceur d’alertes </a:t>
            </a:r>
            <a:r>
              <a:rPr lang="fr-FR" sz="3100" b="1" dirty="0" smtClean="0"/>
              <a:t>Julian </a:t>
            </a:r>
            <a:r>
              <a:rPr lang="fr-FR" sz="3100" b="1" dirty="0" err="1" smtClean="0"/>
              <a:t>Assange</a:t>
            </a:r>
            <a:r>
              <a:rPr lang="fr-FR" sz="3100" b="1" dirty="0" smtClean="0"/>
              <a:t> </a:t>
            </a:r>
            <a:r>
              <a:rPr lang="fr-FR" sz="3100" dirty="0" smtClean="0"/>
              <a:t>en 2006 met en lumière plusieurs millions de documents relatant des violations des droits de l’homme, des faits graves d’espionnage et de détournements…</a:t>
            </a:r>
            <a:endParaRPr lang="fr-FR" sz="2800" b="1" dirty="0" smtClean="0"/>
          </a:p>
          <a:p>
            <a:endParaRPr lang="fr-FR" sz="2800" b="1" dirty="0" smtClean="0"/>
          </a:p>
          <a:p>
            <a:r>
              <a:rPr lang="fr-FR" sz="2800" b="1" dirty="0" smtClean="0"/>
              <a:t>AFFAIRE SNOWDEN</a:t>
            </a:r>
            <a:endParaRPr lang="fr-FR" sz="2400" b="1" dirty="0" smtClean="0"/>
          </a:p>
          <a:p>
            <a:pPr lvl="1" algn="just"/>
            <a:r>
              <a:rPr lang="fr-FR" sz="3100" dirty="0" smtClean="0"/>
              <a:t>Dénonciation par </a:t>
            </a:r>
            <a:r>
              <a:rPr lang="fr-FR" sz="3100" b="1" dirty="0" smtClean="0"/>
              <a:t>Edward </a:t>
            </a:r>
            <a:r>
              <a:rPr lang="fr-FR" sz="3100" b="1" dirty="0" err="1" smtClean="0"/>
              <a:t>Snowden</a:t>
            </a:r>
            <a:r>
              <a:rPr lang="fr-FR" sz="3100" b="1" dirty="0" smtClean="0"/>
              <a:t> </a:t>
            </a:r>
            <a:r>
              <a:rPr lang="fr-FR" sz="3100" dirty="0" smtClean="0"/>
              <a:t>en 2013 de la surveillance de centaine de milliers d’ordinateurs par la NSA (U.S.A)...</a:t>
            </a:r>
          </a:p>
          <a:p>
            <a:pPr lvl="1" algn="just"/>
            <a:endParaRPr lang="fr-FR" sz="2000" dirty="0" smtClean="0"/>
          </a:p>
          <a:p>
            <a:r>
              <a:rPr lang="fr-FR" sz="2800" b="1" dirty="0" smtClean="0"/>
              <a:t>AFFAIRE CAMBRIDGE ANALYTICA</a:t>
            </a:r>
          </a:p>
          <a:p>
            <a:pPr>
              <a:buNone/>
            </a:pPr>
            <a:r>
              <a:rPr lang="fr-FR" sz="2800" b="1" dirty="0" smtClean="0"/>
              <a:t>	  </a:t>
            </a:r>
            <a:r>
              <a:rPr lang="fr-FR" sz="2900" b="1" dirty="0" smtClean="0"/>
              <a:t>-   </a:t>
            </a:r>
            <a:r>
              <a:rPr lang="fr-FR" sz="2900" dirty="0" smtClean="0">
                <a:latin typeface="+mj-lt"/>
              </a:rPr>
              <a:t>Mi-mars 2018, </a:t>
            </a:r>
            <a:r>
              <a:rPr lang="fr-FR" sz="2900" b="1" dirty="0" smtClean="0">
                <a:latin typeface="+mj-lt"/>
              </a:rPr>
              <a:t>Christopher </a:t>
            </a:r>
            <a:r>
              <a:rPr lang="fr-FR" sz="2900" b="1" dirty="0" err="1" smtClean="0">
                <a:latin typeface="+mj-lt"/>
              </a:rPr>
              <a:t>Wylie</a:t>
            </a:r>
            <a:r>
              <a:rPr lang="fr-FR" sz="2900" b="1" dirty="0" smtClean="0">
                <a:latin typeface="+mj-lt"/>
              </a:rPr>
              <a:t>, </a:t>
            </a:r>
            <a:r>
              <a:rPr lang="fr-FR" sz="2900" dirty="0" smtClean="0">
                <a:latin typeface="+mj-lt"/>
              </a:rPr>
              <a:t>employé de </a:t>
            </a:r>
            <a:r>
              <a:rPr lang="fr-FR" sz="2900" b="1" dirty="0" smtClean="0">
                <a:latin typeface="+mj-lt"/>
              </a:rPr>
              <a:t>Mark </a:t>
            </a:r>
            <a:r>
              <a:rPr lang="fr-FR" sz="2900" b="1" dirty="0" err="1" smtClean="0">
                <a:latin typeface="+mj-lt"/>
              </a:rPr>
              <a:t>Zukerberg</a:t>
            </a:r>
            <a:r>
              <a:rPr lang="fr-FR" sz="2900" b="1" dirty="0" smtClean="0">
                <a:latin typeface="+mj-lt"/>
              </a:rPr>
              <a:t>,  </a:t>
            </a:r>
            <a:r>
              <a:rPr lang="fr-FR" sz="2900" dirty="0" smtClean="0">
                <a:latin typeface="+mj-lt"/>
              </a:rPr>
              <a:t>révèle la fuite de 87 millions de profils </a:t>
            </a:r>
            <a:r>
              <a:rPr lang="fr-FR" sz="2900" dirty="0" err="1" smtClean="0">
                <a:latin typeface="+mj-lt"/>
              </a:rPr>
              <a:t>Facebook</a:t>
            </a:r>
            <a:r>
              <a:rPr lang="fr-FR" sz="2900" dirty="0" smtClean="0">
                <a:latin typeface="+mj-lt"/>
              </a:rPr>
              <a:t>.</a:t>
            </a:r>
          </a:p>
          <a:p>
            <a:pPr>
              <a:buNone/>
            </a:pPr>
            <a:endParaRPr lang="fr-FR" sz="2800" dirty="0" smtClean="0"/>
          </a:p>
          <a:p>
            <a:r>
              <a:rPr lang="fr-FR" sz="2800" b="1" dirty="0" smtClean="0"/>
              <a:t>AFFAIRE PANAMA PAPERS</a:t>
            </a:r>
          </a:p>
          <a:p>
            <a:pPr lvl="1" algn="just"/>
            <a:r>
              <a:rPr lang="fr-FR" sz="3100" dirty="0" smtClean="0"/>
              <a:t>Fuite de plus de 11,5 millions de documents provenant du cabinet d'avocats panaméen </a:t>
            </a:r>
            <a:r>
              <a:rPr lang="fr-FR" sz="3100" dirty="0" err="1" smtClean="0"/>
              <a:t>Mossack</a:t>
            </a:r>
            <a:r>
              <a:rPr lang="fr-FR" sz="3100" dirty="0" smtClean="0"/>
              <a:t> Fonseca. Ces derniers prouvent les avoirs sur des comptes </a:t>
            </a:r>
            <a:r>
              <a:rPr lang="fr-FR" sz="3100" i="1" dirty="0" smtClean="0"/>
              <a:t>offshore</a:t>
            </a:r>
            <a:r>
              <a:rPr lang="fr-FR" sz="3100" dirty="0" smtClean="0"/>
              <a:t> illégaux de 140 responsables politiques et personnalités, parmi lesquelles Vladimir Poutine, Lionel </a:t>
            </a:r>
            <a:r>
              <a:rPr lang="fr-FR" sz="3100" dirty="0" err="1" smtClean="0"/>
              <a:t>Messi</a:t>
            </a:r>
            <a:r>
              <a:rPr lang="fr-FR" sz="3100" dirty="0" smtClean="0"/>
              <a:t> ou encore Michel Platini.</a:t>
            </a:r>
          </a:p>
          <a:p>
            <a:pPr lvl="1" algn="just">
              <a:buNone/>
            </a:pPr>
            <a:endParaRPr lang="fr-FR" sz="3100" dirty="0" smtClean="0"/>
          </a:p>
          <a:p>
            <a:pPr lvl="1"/>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9832" y="188640"/>
            <a:ext cx="2458616" cy="562074"/>
          </a:xfrm>
        </p:spPr>
        <p:txBody>
          <a:bodyPr>
            <a:normAutofit/>
          </a:bodyPr>
          <a:lstStyle/>
          <a:p>
            <a:r>
              <a:rPr lang="fr-FR" sz="2800" b="1" dirty="0" smtClean="0"/>
              <a:t>LA LOI</a:t>
            </a:r>
            <a:endParaRPr lang="fr-FR" sz="2800" b="1" dirty="0"/>
          </a:p>
        </p:txBody>
      </p:sp>
      <p:sp>
        <p:nvSpPr>
          <p:cNvPr id="3" name="Espace réservé du contenu 2"/>
          <p:cNvSpPr>
            <a:spLocks noGrp="1"/>
          </p:cNvSpPr>
          <p:nvPr>
            <p:ph idx="1"/>
          </p:nvPr>
        </p:nvSpPr>
        <p:spPr>
          <a:xfrm>
            <a:off x="179512" y="692696"/>
            <a:ext cx="7272808" cy="792087"/>
          </a:xfrm>
        </p:spPr>
        <p:txBody>
          <a:bodyPr>
            <a:noAutofit/>
          </a:bodyPr>
          <a:lstStyle/>
          <a:p>
            <a:pPr>
              <a:buNone/>
            </a:pPr>
            <a:r>
              <a:rPr lang="fr-FR" sz="2000" b="1" dirty="0" smtClean="0"/>
              <a:t>CNIL - COMMISSION NATIONALE INFORMATIQUE ET LIBERTES  </a:t>
            </a:r>
          </a:p>
          <a:p>
            <a:pPr>
              <a:buNone/>
            </a:pPr>
            <a:r>
              <a:rPr lang="fr-FR" sz="2000" b="1" dirty="0" smtClean="0"/>
              <a:t>Loi du 6 janvier 1978</a:t>
            </a:r>
          </a:p>
          <a:p>
            <a:pPr>
              <a:buNone/>
            </a:pPr>
            <a:endParaRPr lang="fr-FR" sz="2000" dirty="0" smtClean="0"/>
          </a:p>
        </p:txBody>
      </p:sp>
      <p:pic>
        <p:nvPicPr>
          <p:cNvPr id="58370" name="Picture 2" descr="https://img.bfmtv.com/c/1000/600/0ca2/0a2c6a01c6f6aa250637f5fa87b6.jpeg"/>
          <p:cNvPicPr>
            <a:picLocks noChangeAspect="1" noChangeArrowheads="1"/>
          </p:cNvPicPr>
          <p:nvPr/>
        </p:nvPicPr>
        <p:blipFill>
          <a:blip r:embed="rId2" cstate="print"/>
          <a:srcRect/>
          <a:stretch>
            <a:fillRect/>
          </a:stretch>
        </p:blipFill>
        <p:spPr bwMode="auto">
          <a:xfrm>
            <a:off x="4499992" y="4022124"/>
            <a:ext cx="4270147" cy="2575228"/>
          </a:xfrm>
          <a:prstGeom prst="rect">
            <a:avLst/>
          </a:prstGeom>
          <a:noFill/>
        </p:spPr>
      </p:pic>
      <p:sp>
        <p:nvSpPr>
          <p:cNvPr id="6" name="ZoneTexte 5"/>
          <p:cNvSpPr txBox="1"/>
          <p:nvPr/>
        </p:nvSpPr>
        <p:spPr>
          <a:xfrm>
            <a:off x="251520" y="3356992"/>
            <a:ext cx="8208912" cy="707886"/>
          </a:xfrm>
          <a:prstGeom prst="rect">
            <a:avLst/>
          </a:prstGeom>
          <a:noFill/>
        </p:spPr>
        <p:txBody>
          <a:bodyPr wrap="square" rtlCol="0">
            <a:spAutoFit/>
          </a:bodyPr>
          <a:lstStyle/>
          <a:p>
            <a:r>
              <a:rPr lang="fr-FR" sz="2000" b="1" dirty="0" smtClean="0"/>
              <a:t>RGPD – REGLEMENT GENERAL SUR LA PROTECTION DES DONNEES</a:t>
            </a:r>
          </a:p>
          <a:p>
            <a:r>
              <a:rPr lang="fr-FR" sz="2000" b="1" dirty="0" smtClean="0"/>
              <a:t>Loi du 25 mai 2018</a:t>
            </a:r>
            <a:endParaRPr lang="fr-FR" sz="2000" b="1" dirty="0"/>
          </a:p>
        </p:txBody>
      </p:sp>
      <p:pic>
        <p:nvPicPr>
          <p:cNvPr id="58372" name="Picture 4" descr="https://img.lemde.fr/2018/01/25/0/0/4256/2832/534/0/60/0/8d4ae9d_5842-1iqti0v.uhqj.jpg"/>
          <p:cNvPicPr>
            <a:picLocks noChangeAspect="1" noChangeArrowheads="1"/>
          </p:cNvPicPr>
          <p:nvPr/>
        </p:nvPicPr>
        <p:blipFill>
          <a:blip r:embed="rId3" cstate="print"/>
          <a:srcRect l="2831" t="11967" r="2316" b="19887"/>
          <a:stretch>
            <a:fillRect/>
          </a:stretch>
        </p:blipFill>
        <p:spPr bwMode="auto">
          <a:xfrm>
            <a:off x="3779912" y="1052736"/>
            <a:ext cx="4824536" cy="230425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564904"/>
            <a:ext cx="8229600" cy="1143000"/>
          </a:xfrm>
        </p:spPr>
        <p:txBody>
          <a:bodyPr/>
          <a:lstStyle/>
          <a:p>
            <a:r>
              <a:rPr lang="fr-FR" b="1" dirty="0" smtClean="0"/>
              <a:t>SUR QUOI PUIS-JE ENCORE AGIR?</a:t>
            </a:r>
            <a:endParaRPr lang="fr-FR"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www.cnil.fr/sites/default/files/styles/contenu-generique-visuel/public/thumbnails/image/les_10_conseils.png?itok=f0OxFFju"/>
          <p:cNvPicPr>
            <a:picLocks noChangeAspect="1" noChangeArrowheads="1"/>
          </p:cNvPicPr>
          <p:nvPr/>
        </p:nvPicPr>
        <p:blipFill>
          <a:blip r:embed="rId2" cstate="print"/>
          <a:srcRect/>
          <a:stretch>
            <a:fillRect/>
          </a:stretch>
        </p:blipFill>
        <p:spPr bwMode="auto">
          <a:xfrm>
            <a:off x="539552" y="1268760"/>
            <a:ext cx="7863274" cy="403244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s://www.cnil.fr/sites/default/files/styles/contenu_generique_push_2_colonnes/public/thumbnails/image/sans-titre-1.gif?itok=QPoC3DxQ"/>
          <p:cNvPicPr>
            <a:picLocks noChangeAspect="1" noChangeArrowheads="1"/>
          </p:cNvPicPr>
          <p:nvPr/>
        </p:nvPicPr>
        <p:blipFill>
          <a:blip r:embed="rId2" cstate="print"/>
          <a:srcRect/>
          <a:stretch>
            <a:fillRect/>
          </a:stretch>
        </p:blipFill>
        <p:spPr bwMode="auto">
          <a:xfrm>
            <a:off x="323528" y="1484784"/>
            <a:ext cx="3823166" cy="2304256"/>
          </a:xfrm>
          <a:prstGeom prst="rect">
            <a:avLst/>
          </a:prstGeom>
          <a:noFill/>
        </p:spPr>
      </p:pic>
      <p:sp>
        <p:nvSpPr>
          <p:cNvPr id="6" name="ZoneTexte 5"/>
          <p:cNvSpPr txBox="1"/>
          <p:nvPr/>
        </p:nvSpPr>
        <p:spPr>
          <a:xfrm>
            <a:off x="611560" y="404664"/>
            <a:ext cx="3744416" cy="1015663"/>
          </a:xfrm>
          <a:prstGeom prst="rect">
            <a:avLst/>
          </a:prstGeom>
          <a:noFill/>
        </p:spPr>
        <p:txBody>
          <a:bodyPr wrap="square" rtlCol="0">
            <a:spAutoFit/>
          </a:bodyPr>
          <a:lstStyle/>
          <a:p>
            <a:pPr algn="ctr"/>
            <a:r>
              <a:rPr lang="fr-FR" sz="2000" b="1" dirty="0" smtClean="0"/>
              <a:t>Sur internet, tout le monde peut voir ce que vous mettez en ligne : infos, photos, opinions.</a:t>
            </a:r>
            <a:endParaRPr lang="fr-FR" sz="2000" b="1" dirty="0"/>
          </a:p>
        </p:txBody>
      </p:sp>
      <p:pic>
        <p:nvPicPr>
          <p:cNvPr id="48134" name="Picture 6" descr="https://www.cnil.fr/sites/default/files/styles/contenu_generique_push_2_colonnes/public/thumbnails/image/sans-titre-3.gif?itok=ZXnlKsE9"/>
          <p:cNvPicPr>
            <a:picLocks noChangeAspect="1" noChangeArrowheads="1"/>
          </p:cNvPicPr>
          <p:nvPr/>
        </p:nvPicPr>
        <p:blipFill>
          <a:blip r:embed="rId3" cstate="print"/>
          <a:srcRect/>
          <a:stretch>
            <a:fillRect/>
          </a:stretch>
        </p:blipFill>
        <p:spPr bwMode="auto">
          <a:xfrm>
            <a:off x="4211960" y="3645024"/>
            <a:ext cx="4219575" cy="2543175"/>
          </a:xfrm>
          <a:prstGeom prst="rect">
            <a:avLst/>
          </a:prstGeom>
          <a:noFill/>
        </p:spPr>
      </p:pic>
      <p:sp>
        <p:nvSpPr>
          <p:cNvPr id="8" name="Rectangle 7"/>
          <p:cNvSpPr/>
          <p:nvPr/>
        </p:nvSpPr>
        <p:spPr>
          <a:xfrm>
            <a:off x="395536" y="3933056"/>
            <a:ext cx="3518592" cy="400110"/>
          </a:xfrm>
          <a:prstGeom prst="rect">
            <a:avLst/>
          </a:prstGeom>
        </p:spPr>
        <p:txBody>
          <a:bodyPr wrap="none">
            <a:spAutoFit/>
          </a:bodyPr>
          <a:lstStyle/>
          <a:p>
            <a:r>
              <a:rPr lang="fr-FR" sz="2000" b="1" dirty="0" smtClean="0">
                <a:solidFill>
                  <a:srgbClr val="FF0000"/>
                </a:solidFill>
              </a:rPr>
              <a:t>1. Réfléchissez avant de publier</a:t>
            </a:r>
            <a:endParaRPr lang="fr-FR" sz="2000" b="1" dirty="0">
              <a:solidFill>
                <a:srgbClr val="FF0000"/>
              </a:solidFill>
            </a:endParaRPr>
          </a:p>
        </p:txBody>
      </p:sp>
      <p:sp>
        <p:nvSpPr>
          <p:cNvPr id="9" name="Rectangle 8"/>
          <p:cNvSpPr/>
          <p:nvPr/>
        </p:nvSpPr>
        <p:spPr>
          <a:xfrm>
            <a:off x="4283968" y="6309320"/>
            <a:ext cx="2304605" cy="400110"/>
          </a:xfrm>
          <a:prstGeom prst="rect">
            <a:avLst/>
          </a:prstGeom>
        </p:spPr>
        <p:txBody>
          <a:bodyPr wrap="none">
            <a:spAutoFit/>
          </a:bodyPr>
          <a:lstStyle/>
          <a:p>
            <a:r>
              <a:rPr lang="fr-FR" sz="2000" b="1" dirty="0" smtClean="0">
                <a:solidFill>
                  <a:srgbClr val="FF0000"/>
                </a:solidFill>
              </a:rPr>
              <a:t>2. Ne dites pas tout </a:t>
            </a:r>
            <a:endParaRPr lang="fr-FR" sz="2000" b="1" dirty="0">
              <a:solidFill>
                <a:srgbClr val="FF0000"/>
              </a:solidFill>
            </a:endParaRPr>
          </a:p>
        </p:txBody>
      </p:sp>
      <p:sp>
        <p:nvSpPr>
          <p:cNvPr id="11" name="ZoneTexte 10"/>
          <p:cNvSpPr txBox="1"/>
          <p:nvPr/>
        </p:nvSpPr>
        <p:spPr>
          <a:xfrm>
            <a:off x="4716016" y="1628800"/>
            <a:ext cx="3600400" cy="1938992"/>
          </a:xfrm>
          <a:prstGeom prst="rect">
            <a:avLst/>
          </a:prstGeom>
          <a:noFill/>
        </p:spPr>
        <p:txBody>
          <a:bodyPr wrap="square" rtlCol="0">
            <a:spAutoFit/>
          </a:bodyPr>
          <a:lstStyle/>
          <a:p>
            <a:pPr algn="ctr"/>
            <a:r>
              <a:rPr lang="fr-FR" sz="2000" b="1" dirty="0" smtClean="0"/>
              <a:t>Donnez le minimum d’informations personnelles sur internet. Ne communiquez ni vos opinions politiques, ni votre religion, ni votre numéro de téléphone...</a:t>
            </a:r>
            <a:endParaRPr lang="fr-FR" sz="2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79512" y="4077072"/>
            <a:ext cx="4355976"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Arial" charset="0"/>
                <a:cs typeface="Arial" charset="0"/>
              </a:rPr>
              <a:t>3. Créez plusieurs adresses e-mail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700" b="0" i="0" u="none" strike="noStrike" cap="none" normalizeH="0" baseline="0" dirty="0" smtClean="0">
                <a:ln>
                  <a:noFill/>
                </a:ln>
                <a:solidFill>
                  <a:schemeClr val="tx1"/>
                </a:solidFill>
                <a:effectLst/>
                <a:latin typeface="Arial" charset="0"/>
                <a:cs typeface="Arial" charset="0"/>
              </a:rPr>
              <a:t>  </a:t>
            </a:r>
            <a:endParaRPr kumimoji="0" lang="fr-FR" sz="16000" b="0" i="0" u="none" strike="noStrike" cap="none" normalizeH="0" baseline="0" dirty="0" smtClean="0">
              <a:ln>
                <a:noFill/>
              </a:ln>
              <a:solidFill>
                <a:schemeClr val="tx1"/>
              </a:solidFill>
              <a:effectLst/>
              <a:latin typeface="Arial" charset="0"/>
              <a:cs typeface="Arial" charset="0"/>
            </a:endParaRPr>
          </a:p>
        </p:txBody>
      </p:sp>
      <p:pic>
        <p:nvPicPr>
          <p:cNvPr id="49154" name="Picture 2" descr="Créer plusieurs adresses mail"/>
          <p:cNvPicPr>
            <a:picLocks noChangeAspect="1" noChangeArrowheads="1"/>
          </p:cNvPicPr>
          <p:nvPr/>
        </p:nvPicPr>
        <p:blipFill>
          <a:blip r:embed="rId2" cstate="print"/>
          <a:srcRect/>
          <a:stretch>
            <a:fillRect/>
          </a:stretch>
        </p:blipFill>
        <p:spPr bwMode="auto">
          <a:xfrm>
            <a:off x="251520" y="1700808"/>
            <a:ext cx="3971363" cy="2304255"/>
          </a:xfrm>
          <a:prstGeom prst="rect">
            <a:avLst/>
          </a:prstGeom>
          <a:noFill/>
        </p:spPr>
      </p:pic>
      <p:sp>
        <p:nvSpPr>
          <p:cNvPr id="6" name="Rectangle 5"/>
          <p:cNvSpPr/>
          <p:nvPr/>
        </p:nvSpPr>
        <p:spPr>
          <a:xfrm>
            <a:off x="395536" y="188640"/>
            <a:ext cx="4572000" cy="1323439"/>
          </a:xfrm>
          <a:prstGeom prst="rect">
            <a:avLst/>
          </a:prstGeom>
        </p:spPr>
        <p:txBody>
          <a:bodyPr>
            <a:spAutoFit/>
          </a:bodyPr>
          <a:lstStyle/>
          <a:p>
            <a:pPr algn="ctr"/>
            <a:r>
              <a:rPr lang="fr-FR" sz="2000" b="1" dirty="0" smtClean="0"/>
              <a:t>Utilisez des adresses électroniques différentes en fonction de vos activités : personnelles, professionnelles, associatives, ou sociales. </a:t>
            </a:r>
            <a:endParaRPr lang="fr-FR" sz="2000" b="1" dirty="0"/>
          </a:p>
        </p:txBody>
      </p:sp>
      <p:pic>
        <p:nvPicPr>
          <p:cNvPr id="49156" name="Picture 4" descr="https://www.cnil.fr/sites/default/files/styles/contenu_generique_push_2_colonnes/public/thumbnails/image/sans-titre-6.gif?itok=CwNPw7nP"/>
          <p:cNvPicPr>
            <a:picLocks noChangeAspect="1" noChangeArrowheads="1"/>
          </p:cNvPicPr>
          <p:nvPr/>
        </p:nvPicPr>
        <p:blipFill>
          <a:blip r:embed="rId3" cstate="print"/>
          <a:srcRect/>
          <a:stretch>
            <a:fillRect/>
          </a:stretch>
        </p:blipFill>
        <p:spPr bwMode="auto">
          <a:xfrm>
            <a:off x="4572000" y="3068960"/>
            <a:ext cx="4219575" cy="2543175"/>
          </a:xfrm>
          <a:prstGeom prst="rect">
            <a:avLst/>
          </a:prstGeom>
          <a:noFill/>
        </p:spPr>
      </p:pic>
      <p:sp>
        <p:nvSpPr>
          <p:cNvPr id="9" name="ZoneTexte 8"/>
          <p:cNvSpPr txBox="1"/>
          <p:nvPr/>
        </p:nvSpPr>
        <p:spPr>
          <a:xfrm>
            <a:off x="5004048" y="1772816"/>
            <a:ext cx="3816424" cy="1323439"/>
          </a:xfrm>
          <a:prstGeom prst="rect">
            <a:avLst/>
          </a:prstGeom>
          <a:noFill/>
        </p:spPr>
        <p:txBody>
          <a:bodyPr wrap="square" rtlCol="0">
            <a:spAutoFit/>
          </a:bodyPr>
          <a:lstStyle/>
          <a:p>
            <a:pPr algn="ctr"/>
            <a:r>
              <a:rPr lang="fr-FR" sz="2000" b="1" dirty="0" smtClean="0"/>
              <a:t>Ne publiez pas de photos gênantes de vos amis, votre famille ou de vous-même car leur diffusion est incontrôlable. </a:t>
            </a:r>
            <a:endParaRPr lang="fr-FR" sz="2000" b="1" dirty="0"/>
          </a:p>
        </p:txBody>
      </p:sp>
      <p:sp>
        <p:nvSpPr>
          <p:cNvPr id="10" name="Rectangle 9"/>
          <p:cNvSpPr/>
          <p:nvPr/>
        </p:nvSpPr>
        <p:spPr>
          <a:xfrm>
            <a:off x="4788024" y="5805264"/>
            <a:ext cx="4153894" cy="400110"/>
          </a:xfrm>
          <a:prstGeom prst="rect">
            <a:avLst/>
          </a:prstGeom>
        </p:spPr>
        <p:txBody>
          <a:bodyPr wrap="none">
            <a:spAutoFit/>
          </a:bodyPr>
          <a:lstStyle/>
          <a:p>
            <a:r>
              <a:rPr lang="fr-FR" sz="2000" b="1" dirty="0" smtClean="0">
                <a:solidFill>
                  <a:srgbClr val="FF0000"/>
                </a:solidFill>
              </a:rPr>
              <a:t>4. Attention aux photos et aux vidéos</a:t>
            </a:r>
            <a:endParaRPr lang="fr-FR" sz="2000" b="1"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www.cnil.fr/sites/default/files/styles/contenu_generique_push_2_colonnes/public/thumbnails/image/sans-titre-7.gif?itok=ibc1gPgw"/>
          <p:cNvPicPr>
            <a:picLocks noChangeAspect="1" noChangeArrowheads="1"/>
          </p:cNvPicPr>
          <p:nvPr/>
        </p:nvPicPr>
        <p:blipFill>
          <a:blip r:embed="rId2" cstate="print"/>
          <a:srcRect/>
          <a:stretch>
            <a:fillRect/>
          </a:stretch>
        </p:blipFill>
        <p:spPr bwMode="auto">
          <a:xfrm>
            <a:off x="323528" y="1268760"/>
            <a:ext cx="3744416" cy="2256792"/>
          </a:xfrm>
          <a:prstGeom prst="rect">
            <a:avLst/>
          </a:prstGeom>
          <a:noFill/>
        </p:spPr>
      </p:pic>
      <p:sp>
        <p:nvSpPr>
          <p:cNvPr id="5" name="Rectangle 4"/>
          <p:cNvSpPr/>
          <p:nvPr/>
        </p:nvSpPr>
        <p:spPr>
          <a:xfrm>
            <a:off x="467544" y="3717032"/>
            <a:ext cx="2983124" cy="400110"/>
          </a:xfrm>
          <a:prstGeom prst="rect">
            <a:avLst/>
          </a:prstGeom>
        </p:spPr>
        <p:txBody>
          <a:bodyPr wrap="none">
            <a:spAutoFit/>
          </a:bodyPr>
          <a:lstStyle/>
          <a:p>
            <a:r>
              <a:rPr lang="fr-FR" sz="2000" b="1" dirty="0" smtClean="0">
                <a:solidFill>
                  <a:srgbClr val="FF0000"/>
                </a:solidFill>
              </a:rPr>
              <a:t>5. Utilisez un pseudonyme</a:t>
            </a:r>
            <a:endParaRPr lang="fr-FR" sz="2000" b="1" dirty="0">
              <a:solidFill>
                <a:srgbClr val="FF0000"/>
              </a:solidFill>
            </a:endParaRPr>
          </a:p>
        </p:txBody>
      </p:sp>
      <p:sp>
        <p:nvSpPr>
          <p:cNvPr id="6" name="Rectangle 5"/>
          <p:cNvSpPr/>
          <p:nvPr/>
        </p:nvSpPr>
        <p:spPr>
          <a:xfrm>
            <a:off x="323528" y="404664"/>
            <a:ext cx="3654152" cy="707886"/>
          </a:xfrm>
          <a:prstGeom prst="rect">
            <a:avLst/>
          </a:prstGeom>
        </p:spPr>
        <p:txBody>
          <a:bodyPr wrap="square">
            <a:spAutoFit/>
          </a:bodyPr>
          <a:lstStyle/>
          <a:p>
            <a:pPr algn="ctr"/>
            <a:r>
              <a:rPr lang="fr-FR" sz="2000" b="1" dirty="0" smtClean="0"/>
              <a:t>Seuls vos amis et votre famille sauront qu’il s’agit de vous.</a:t>
            </a:r>
            <a:endParaRPr lang="fr-FR" sz="2000" b="1" dirty="0"/>
          </a:p>
        </p:txBody>
      </p:sp>
      <p:pic>
        <p:nvPicPr>
          <p:cNvPr id="50180" name="Picture 4" descr="https://www.cnil.fr/sites/default/files/styles/contenu_generique_push_2_colonnes/public/thumbnails/image/sans-titre-9.gif?itok=egoVDUUe"/>
          <p:cNvPicPr>
            <a:picLocks noChangeAspect="1" noChangeArrowheads="1"/>
          </p:cNvPicPr>
          <p:nvPr/>
        </p:nvPicPr>
        <p:blipFill>
          <a:blip r:embed="rId3" cstate="print"/>
          <a:srcRect/>
          <a:stretch>
            <a:fillRect/>
          </a:stretch>
        </p:blipFill>
        <p:spPr bwMode="auto">
          <a:xfrm>
            <a:off x="4427984" y="3356992"/>
            <a:ext cx="4219575" cy="2543175"/>
          </a:xfrm>
          <a:prstGeom prst="rect">
            <a:avLst/>
          </a:prstGeom>
          <a:noFill/>
        </p:spPr>
      </p:pic>
      <p:sp>
        <p:nvSpPr>
          <p:cNvPr id="8" name="Rectangle 7"/>
          <p:cNvSpPr/>
          <p:nvPr/>
        </p:nvSpPr>
        <p:spPr>
          <a:xfrm>
            <a:off x="4572000" y="6093296"/>
            <a:ext cx="4440831" cy="400110"/>
          </a:xfrm>
          <a:prstGeom prst="rect">
            <a:avLst/>
          </a:prstGeom>
        </p:spPr>
        <p:txBody>
          <a:bodyPr wrap="none">
            <a:spAutoFit/>
          </a:bodyPr>
          <a:lstStyle/>
          <a:p>
            <a:r>
              <a:rPr lang="fr-FR" sz="2000" b="1" dirty="0" smtClean="0">
                <a:solidFill>
                  <a:srgbClr val="FF0000"/>
                </a:solidFill>
              </a:rPr>
              <a:t>6. Faites le ménage dans vos historiques</a:t>
            </a:r>
            <a:endParaRPr lang="fr-FR" sz="2000" b="1" dirty="0">
              <a:solidFill>
                <a:srgbClr val="FF0000"/>
              </a:solidFill>
            </a:endParaRPr>
          </a:p>
        </p:txBody>
      </p:sp>
      <p:sp>
        <p:nvSpPr>
          <p:cNvPr id="9" name="Rectangle 8"/>
          <p:cNvSpPr/>
          <p:nvPr/>
        </p:nvSpPr>
        <p:spPr>
          <a:xfrm>
            <a:off x="4283968" y="1988840"/>
            <a:ext cx="4572000" cy="1323439"/>
          </a:xfrm>
          <a:prstGeom prst="rect">
            <a:avLst/>
          </a:prstGeom>
        </p:spPr>
        <p:txBody>
          <a:bodyPr>
            <a:spAutoFit/>
          </a:bodyPr>
          <a:lstStyle/>
          <a:p>
            <a:pPr algn="ctr"/>
            <a:r>
              <a:rPr lang="fr-FR" sz="2000" b="1" dirty="0" smtClean="0"/>
              <a:t>Effacez régulièrement vos historiques de navigation et pensez à utiliser la navigation privée si vous utilisez un ordinateur qui n’est pas le votre. </a:t>
            </a:r>
            <a:endParaRPr lang="fr-FR" sz="20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51686" y="-27384"/>
            <a:ext cx="5240594" cy="6858000"/>
          </a:xfrm>
          <a:prstGeom prst="rect">
            <a:avLst/>
          </a:prstGeom>
          <a:noFill/>
          <a:ln w="9525">
            <a:noFill/>
            <a:miter lim="800000"/>
            <a:headEnd/>
            <a:tailEnd/>
          </a:ln>
        </p:spPr>
      </p:pic>
      <p:sp>
        <p:nvSpPr>
          <p:cNvPr id="3" name="ZoneTexte 2"/>
          <p:cNvSpPr txBox="1"/>
          <p:nvPr/>
        </p:nvSpPr>
        <p:spPr>
          <a:xfrm>
            <a:off x="179512" y="2780928"/>
            <a:ext cx="1512168" cy="646331"/>
          </a:xfrm>
          <a:prstGeom prst="rect">
            <a:avLst/>
          </a:prstGeom>
          <a:noFill/>
        </p:spPr>
        <p:txBody>
          <a:bodyPr wrap="square" rtlCol="0">
            <a:spAutoFit/>
          </a:bodyPr>
          <a:lstStyle/>
          <a:p>
            <a:pPr algn="ctr"/>
            <a:r>
              <a:rPr lang="fr-FR" b="1" dirty="0" smtClean="0">
                <a:solidFill>
                  <a:srgbClr val="FF0000"/>
                </a:solidFill>
              </a:rPr>
              <a:t>QUE CHOISIR</a:t>
            </a:r>
          </a:p>
          <a:p>
            <a:pPr algn="ctr"/>
            <a:r>
              <a:rPr lang="fr-FR" b="1" dirty="0" smtClean="0">
                <a:solidFill>
                  <a:srgbClr val="FF0000"/>
                </a:solidFill>
              </a:rPr>
              <a:t>JUIN 2018</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787208" cy="490066"/>
          </a:xfrm>
        </p:spPr>
        <p:txBody>
          <a:bodyPr>
            <a:normAutofit fontScale="90000"/>
          </a:bodyPr>
          <a:lstStyle/>
          <a:p>
            <a:r>
              <a:rPr lang="fr-FR" dirty="0" smtClean="0"/>
              <a:t>PARAMETRER LES NAVIGATEURS</a:t>
            </a:r>
            <a:endParaRPr lang="fr-FR" dirty="0"/>
          </a:p>
        </p:txBody>
      </p:sp>
      <p:pic>
        <p:nvPicPr>
          <p:cNvPr id="52226" name="Picture 2" descr="https://www.cnil.fr/sites/default/files/thumbnails/image/bloquer_les_cookies_toer_firefox_1.jpg"/>
          <p:cNvPicPr>
            <a:picLocks noChangeAspect="1" noChangeArrowheads="1"/>
          </p:cNvPicPr>
          <p:nvPr/>
        </p:nvPicPr>
        <p:blipFill>
          <a:blip r:embed="rId2" cstate="print"/>
          <a:srcRect/>
          <a:stretch>
            <a:fillRect/>
          </a:stretch>
        </p:blipFill>
        <p:spPr bwMode="auto">
          <a:xfrm>
            <a:off x="2917199" y="2276872"/>
            <a:ext cx="6132619" cy="4392488"/>
          </a:xfrm>
          <a:prstGeom prst="rect">
            <a:avLst/>
          </a:prstGeom>
          <a:noFill/>
        </p:spPr>
      </p:pic>
      <p:sp>
        <p:nvSpPr>
          <p:cNvPr id="5" name="Rectangle 4"/>
          <p:cNvSpPr/>
          <p:nvPr/>
        </p:nvSpPr>
        <p:spPr>
          <a:xfrm>
            <a:off x="0" y="1196752"/>
            <a:ext cx="2987824" cy="4524315"/>
          </a:xfrm>
          <a:prstGeom prst="rect">
            <a:avLst/>
          </a:prstGeom>
        </p:spPr>
        <p:txBody>
          <a:bodyPr wrap="square">
            <a:spAutoFit/>
          </a:bodyPr>
          <a:lstStyle/>
          <a:p>
            <a:pPr algn="ctr"/>
            <a:r>
              <a:rPr lang="fr-FR" dirty="0" smtClean="0"/>
              <a:t>Les cookies tiers ne sont habituellement pas nécessaires pour profiter des ressources disponibles sur Internet. Pour limiter ses traces, il est recommandé de les refuser par défaut. </a:t>
            </a:r>
          </a:p>
          <a:p>
            <a:pPr algn="ctr"/>
            <a:r>
              <a:rPr lang="fr-FR" b="1" dirty="0" smtClean="0">
                <a:solidFill>
                  <a:srgbClr val="FF0000"/>
                </a:solidFill>
              </a:rPr>
              <a:t>Dans le navigateur </a:t>
            </a:r>
            <a:r>
              <a:rPr lang="fr-FR" b="1" dirty="0" err="1" smtClean="0">
                <a:solidFill>
                  <a:srgbClr val="FF0000"/>
                </a:solidFill>
              </a:rPr>
              <a:t>Firefox</a:t>
            </a:r>
            <a:r>
              <a:rPr lang="fr-FR" b="1" dirty="0" smtClean="0">
                <a:solidFill>
                  <a:srgbClr val="FF0000"/>
                </a:solidFill>
              </a:rPr>
              <a:t> :</a:t>
            </a:r>
          </a:p>
          <a:p>
            <a:pPr algn="ctr"/>
            <a:r>
              <a:rPr lang="fr-FR" b="1" dirty="0" smtClean="0"/>
              <a:t>Menu </a:t>
            </a:r>
            <a:r>
              <a:rPr lang="fr-FR" dirty="0" smtClean="0"/>
              <a:t>&gt; </a:t>
            </a:r>
            <a:r>
              <a:rPr lang="fr-FR" b="1" dirty="0" smtClean="0"/>
              <a:t>Options </a:t>
            </a:r>
            <a:r>
              <a:rPr lang="fr-FR" dirty="0" smtClean="0"/>
              <a:t>&gt; Onglet "</a:t>
            </a:r>
            <a:r>
              <a:rPr lang="fr-FR" b="1" i="1" dirty="0" smtClean="0"/>
              <a:t>Vie privée</a:t>
            </a:r>
            <a:r>
              <a:rPr lang="fr-FR" dirty="0" smtClean="0"/>
              <a:t>"</a:t>
            </a:r>
          </a:p>
          <a:p>
            <a:pPr algn="ctr"/>
            <a:r>
              <a:rPr lang="fr-FR" dirty="0" smtClean="0"/>
              <a:t>Paramétrer le menu "</a:t>
            </a:r>
            <a:r>
              <a:rPr lang="fr-FR" b="1" i="1" dirty="0" smtClean="0"/>
              <a:t>Règles de conservation</a:t>
            </a:r>
            <a:r>
              <a:rPr lang="fr-FR" dirty="0" smtClean="0"/>
              <a:t>" sur "</a:t>
            </a:r>
            <a:r>
              <a:rPr lang="fr-FR" b="1" i="1" dirty="0" smtClean="0"/>
              <a:t>Utiliser les paramètres personnalisés pour l'historique</a:t>
            </a:r>
            <a:r>
              <a:rPr lang="fr-FR" dirty="0" smtClean="0"/>
              <a:t>" .</a:t>
            </a:r>
          </a:p>
          <a:p>
            <a:pPr algn="ctr"/>
            <a:r>
              <a:rPr lang="fr-FR" dirty="0" smtClean="0"/>
              <a:t>Enfin, décocher la case "</a:t>
            </a:r>
            <a:r>
              <a:rPr lang="fr-FR" b="1" i="1" dirty="0" smtClean="0"/>
              <a:t>Accepter les cookies tiers</a:t>
            </a:r>
            <a:r>
              <a:rPr lang="fr-FR" dirty="0" smtClean="0"/>
              <a:t>".</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92696"/>
            <a:ext cx="3347864" cy="4752528"/>
          </a:xfrm>
        </p:spPr>
        <p:txBody>
          <a:bodyPr>
            <a:normAutofit fontScale="40000" lnSpcReduction="20000"/>
          </a:bodyPr>
          <a:lstStyle/>
          <a:p>
            <a:pPr>
              <a:buNone/>
            </a:pPr>
            <a:r>
              <a:rPr lang="fr-FR" sz="4500" b="1" dirty="0" smtClean="0"/>
              <a:t>Bloquez les cookies tiers</a:t>
            </a:r>
          </a:p>
          <a:p>
            <a:pPr>
              <a:buNone/>
            </a:pPr>
            <a:r>
              <a:rPr lang="fr-FR" sz="4500" dirty="0" smtClean="0"/>
              <a:t>Les cookies tiers ne sont habituellement pas nécessaires pour profiter des ressources disponibles sur Internet. Si vous souhaitez limiter vos traces, il est recommandé de les refuser par défaut. </a:t>
            </a:r>
          </a:p>
          <a:p>
            <a:pPr>
              <a:buNone/>
            </a:pPr>
            <a:r>
              <a:rPr lang="fr-FR" sz="4500" b="1" dirty="0" smtClean="0">
                <a:solidFill>
                  <a:srgbClr val="FF0000"/>
                </a:solidFill>
              </a:rPr>
              <a:t>Dans Chrome :</a:t>
            </a:r>
          </a:p>
          <a:p>
            <a:pPr>
              <a:buNone/>
            </a:pPr>
            <a:r>
              <a:rPr lang="fr-FR" sz="4500" b="1" dirty="0" smtClean="0"/>
              <a:t>Menu </a:t>
            </a:r>
            <a:r>
              <a:rPr lang="fr-FR" sz="4500" dirty="0" smtClean="0"/>
              <a:t>&gt;</a:t>
            </a:r>
            <a:r>
              <a:rPr lang="fr-FR" sz="4500" b="1" dirty="0" smtClean="0"/>
              <a:t> Paramètres</a:t>
            </a:r>
            <a:r>
              <a:rPr lang="fr-FR" sz="4500" dirty="0" smtClean="0"/>
              <a:t> &gt; </a:t>
            </a:r>
            <a:r>
              <a:rPr lang="fr-FR" sz="4500" b="1" i="1" dirty="0" smtClean="0"/>
              <a:t>Afficher les paramètres avancés</a:t>
            </a:r>
            <a:r>
              <a:rPr lang="fr-FR" sz="4500" i="1" dirty="0" smtClean="0"/>
              <a:t> (</a:t>
            </a:r>
            <a:r>
              <a:rPr lang="fr-FR" sz="4500" dirty="0" smtClean="0"/>
              <a:t>situé au bas de la page).</a:t>
            </a:r>
          </a:p>
          <a:p>
            <a:pPr>
              <a:buNone/>
            </a:pPr>
            <a:r>
              <a:rPr lang="fr-FR" sz="4500" dirty="0" smtClean="0"/>
              <a:t>	Il faut ensuite cliquer sur le bouton </a:t>
            </a:r>
            <a:r>
              <a:rPr lang="fr-FR" sz="4500" b="1" dirty="0" smtClean="0"/>
              <a:t>Paramètres de contenu </a:t>
            </a:r>
            <a:r>
              <a:rPr lang="fr-FR" sz="4500" dirty="0" smtClean="0"/>
              <a:t>puis cocher la case  </a:t>
            </a:r>
            <a:r>
              <a:rPr lang="fr-FR" sz="4500" b="1" dirty="0" smtClean="0"/>
              <a:t>Bloquer les cookies et les données de sites tiers</a:t>
            </a:r>
            <a:r>
              <a:rPr lang="fr-FR" sz="4500" dirty="0" smtClean="0"/>
              <a:t>, enfin cliquer sur </a:t>
            </a:r>
            <a:r>
              <a:rPr lang="fr-FR" sz="4500" b="1" dirty="0" smtClean="0"/>
              <a:t>OK </a:t>
            </a:r>
            <a:r>
              <a:rPr lang="fr-FR" sz="4500" dirty="0" smtClean="0"/>
              <a:t>pour valider votre choix. </a:t>
            </a:r>
          </a:p>
          <a:p>
            <a:endParaRPr lang="fr-FR" dirty="0"/>
          </a:p>
        </p:txBody>
      </p:sp>
      <p:pic>
        <p:nvPicPr>
          <p:cNvPr id="54274" name="Picture 2"/>
          <p:cNvPicPr>
            <a:picLocks noChangeAspect="1" noChangeArrowheads="1"/>
          </p:cNvPicPr>
          <p:nvPr/>
        </p:nvPicPr>
        <p:blipFill>
          <a:blip r:embed="rId2" cstate="print"/>
          <a:srcRect l="14175" t="27259" r="40656" b="11801"/>
          <a:stretch>
            <a:fillRect/>
          </a:stretch>
        </p:blipFill>
        <p:spPr bwMode="auto">
          <a:xfrm>
            <a:off x="3344486" y="2708920"/>
            <a:ext cx="5331969" cy="4046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067128" cy="562074"/>
          </a:xfrm>
        </p:spPr>
        <p:txBody>
          <a:bodyPr>
            <a:normAutofit/>
          </a:bodyPr>
          <a:lstStyle/>
          <a:p>
            <a:r>
              <a:rPr lang="fr-FR" sz="2800" b="1" dirty="0" smtClean="0"/>
              <a:t>CRYPTER VOS DONNEES IMPORTANTES</a:t>
            </a:r>
            <a:endParaRPr lang="fr-FR" sz="2800" b="1" dirty="0"/>
          </a:p>
        </p:txBody>
      </p:sp>
      <p:pic>
        <p:nvPicPr>
          <p:cNvPr id="55298" name="Picture 2" descr="https://www.cnil.fr/sites/default/files/styles/contenu-generique-visuel/public/thumbnails/image/1_usages_0.png?itok=HtUGIWjq"/>
          <p:cNvPicPr>
            <a:picLocks noChangeAspect="1" noChangeArrowheads="1"/>
          </p:cNvPicPr>
          <p:nvPr/>
        </p:nvPicPr>
        <p:blipFill>
          <a:blip r:embed="rId2" cstate="print"/>
          <a:srcRect/>
          <a:stretch>
            <a:fillRect/>
          </a:stretch>
        </p:blipFill>
        <p:spPr bwMode="auto">
          <a:xfrm>
            <a:off x="2699792" y="1772816"/>
            <a:ext cx="6126190" cy="49685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CAUSES DE L’INSECURITE DES DONNEES PERSONNELLES</a:t>
            </a:r>
            <a:endParaRPr lang="fr-FR" sz="3600" b="1" dirty="0"/>
          </a:p>
        </p:txBody>
      </p:sp>
      <p:sp>
        <p:nvSpPr>
          <p:cNvPr id="3" name="Espace réservé du contenu 2"/>
          <p:cNvSpPr>
            <a:spLocks noGrp="1"/>
          </p:cNvSpPr>
          <p:nvPr>
            <p:ph idx="1"/>
          </p:nvPr>
        </p:nvSpPr>
        <p:spPr/>
        <p:txBody>
          <a:bodyPr/>
          <a:lstStyle/>
          <a:p>
            <a:r>
              <a:rPr lang="fr-FR" dirty="0" smtClean="0"/>
              <a:t>Développement fantastique des sciences et techniques de l’information</a:t>
            </a:r>
          </a:p>
          <a:p>
            <a:r>
              <a:rPr lang="fr-FR" dirty="0" smtClean="0"/>
              <a:t>Développement des outils de communication en particulier des </a:t>
            </a:r>
            <a:r>
              <a:rPr lang="fr-FR" b="1" dirty="0" smtClean="0">
                <a:solidFill>
                  <a:srgbClr val="FF0000"/>
                </a:solidFill>
              </a:rPr>
              <a:t>réseaux sociaux</a:t>
            </a:r>
          </a:p>
          <a:p>
            <a:r>
              <a:rPr lang="fr-FR" dirty="0" smtClean="0"/>
              <a:t>Quasi gratuité des accès à l’Internet et son corollaire , la </a:t>
            </a:r>
            <a:r>
              <a:rPr lang="fr-FR" b="1" dirty="0" smtClean="0">
                <a:solidFill>
                  <a:srgbClr val="FF0000"/>
                </a:solidFill>
              </a:rPr>
              <a:t>publicité</a:t>
            </a:r>
          </a:p>
          <a:p>
            <a:r>
              <a:rPr lang="fr-FR" b="1" dirty="0" smtClean="0">
                <a:solidFill>
                  <a:srgbClr val="FF0000"/>
                </a:solidFill>
              </a:rPr>
              <a:t>Démocratisation</a:t>
            </a:r>
            <a:r>
              <a:rPr lang="fr-FR" dirty="0" smtClean="0"/>
              <a:t> des outils de connexion (Ordinateurs, Smartphones, Tablettes, </a:t>
            </a:r>
            <a:r>
              <a:rPr lang="fr-FR" dirty="0" err="1" smtClean="0"/>
              <a:t>Etc</a:t>
            </a:r>
            <a:r>
              <a:rPr lang="fr-FR" dirty="0" smtClean="0"/>
              <a:t>…)</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418058"/>
          </a:xfrm>
        </p:spPr>
        <p:txBody>
          <a:bodyPr>
            <a:noAutofit/>
          </a:bodyPr>
          <a:lstStyle/>
          <a:p>
            <a:r>
              <a:rPr lang="fr-FR" sz="2800" b="1" dirty="0" smtClean="0"/>
              <a:t>CRYPTER VOS DONNEES</a:t>
            </a:r>
            <a:endParaRPr lang="fr-FR" sz="2800" b="1" dirty="0"/>
          </a:p>
        </p:txBody>
      </p:sp>
      <p:pic>
        <p:nvPicPr>
          <p:cNvPr id="56324" name="Picture 4" descr="https://www.justgeek.fr/wp-content/uploads/2016/02/logiciels-cryptage-chiffrement.png"/>
          <p:cNvPicPr>
            <a:picLocks noChangeAspect="1" noChangeArrowheads="1"/>
          </p:cNvPicPr>
          <p:nvPr/>
        </p:nvPicPr>
        <p:blipFill>
          <a:blip r:embed="rId2" cstate="print"/>
          <a:srcRect/>
          <a:stretch>
            <a:fillRect/>
          </a:stretch>
        </p:blipFill>
        <p:spPr bwMode="auto">
          <a:xfrm>
            <a:off x="4139952" y="4077072"/>
            <a:ext cx="4680520" cy="2546754"/>
          </a:xfrm>
          <a:prstGeom prst="rect">
            <a:avLst/>
          </a:prstGeom>
          <a:noFill/>
        </p:spPr>
      </p:pic>
      <p:sp>
        <p:nvSpPr>
          <p:cNvPr id="6" name="ZoneTexte 5"/>
          <p:cNvSpPr txBox="1"/>
          <p:nvPr/>
        </p:nvSpPr>
        <p:spPr>
          <a:xfrm>
            <a:off x="251520" y="836712"/>
            <a:ext cx="7488832" cy="3046988"/>
          </a:xfrm>
          <a:prstGeom prst="rect">
            <a:avLst/>
          </a:prstGeom>
          <a:noFill/>
        </p:spPr>
        <p:txBody>
          <a:bodyPr wrap="square" rtlCol="0">
            <a:spAutoFit/>
          </a:bodyPr>
          <a:lstStyle/>
          <a:p>
            <a:pPr algn="just"/>
            <a:r>
              <a:rPr lang="fr-FR" sz="2400" b="1" dirty="0" err="1" smtClean="0">
                <a:solidFill>
                  <a:srgbClr val="FF0000"/>
                </a:solidFill>
              </a:rPr>
              <a:t>AxCrypt</a:t>
            </a:r>
            <a:r>
              <a:rPr lang="fr-FR" sz="2400" dirty="0" smtClean="0">
                <a:solidFill>
                  <a:srgbClr val="FF0000"/>
                </a:solidFill>
              </a:rPr>
              <a:t> </a:t>
            </a:r>
            <a:r>
              <a:rPr lang="fr-FR" sz="2400" b="1" dirty="0" smtClean="0"/>
              <a:t>permet de chiffrer des données en toute simplicité. Il suffit de réaliser un clic droit sur un fichier ou un dossier et de choisir la fonction de cryptage. Il est demandé de saisir un mot de passe pour déchiffrer le fichier plus tard. Le chiffrement est fait avec une clé de 128 bits, ce qui rend tout piratage impossible. Il faut impérativement le mot de passe pour ouvrir un fichier, sinon c'est impossible. </a:t>
            </a:r>
            <a:endParaRPr lang="fr-FR" sz="24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COMPRENDRE ET SECURISER SES DONNEES </a:t>
            </a:r>
            <a:br>
              <a:rPr lang="fr-FR" sz="3600" b="1" dirty="0" smtClean="0"/>
            </a:br>
            <a:r>
              <a:rPr lang="fr-FR" sz="3600" b="1" dirty="0" smtClean="0"/>
              <a:t>ET SA  MESSAGERIE</a:t>
            </a:r>
            <a:endParaRPr lang="fr-FR" sz="3600" b="1" dirty="0"/>
          </a:p>
        </p:txBody>
      </p:sp>
      <p:pic>
        <p:nvPicPr>
          <p:cNvPr id="27650" name="Picture 2" descr="https://i0.wp.com/reputationhunter.fr/wp-content/uploads/2015/05/pirate.png"/>
          <p:cNvPicPr>
            <a:picLocks noChangeAspect="1" noChangeArrowheads="1"/>
          </p:cNvPicPr>
          <p:nvPr/>
        </p:nvPicPr>
        <p:blipFill>
          <a:blip r:embed="rId2" cstate="print"/>
          <a:srcRect/>
          <a:stretch>
            <a:fillRect/>
          </a:stretch>
        </p:blipFill>
        <p:spPr bwMode="auto">
          <a:xfrm>
            <a:off x="2051720" y="1412776"/>
            <a:ext cx="5328592" cy="515388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3200" b="1" dirty="0" smtClean="0"/>
              <a:t>QUELQUES DEFINITIONS…</a:t>
            </a:r>
            <a:endParaRPr lang="fr-FR" sz="3200" b="1" dirty="0"/>
          </a:p>
        </p:txBody>
      </p:sp>
      <p:sp>
        <p:nvSpPr>
          <p:cNvPr id="3" name="Espace réservé du contenu 2"/>
          <p:cNvSpPr>
            <a:spLocks noGrp="1"/>
          </p:cNvSpPr>
          <p:nvPr>
            <p:ph idx="1"/>
          </p:nvPr>
        </p:nvSpPr>
        <p:spPr>
          <a:xfrm>
            <a:off x="251520" y="836712"/>
            <a:ext cx="8435280" cy="5904656"/>
          </a:xfrm>
        </p:spPr>
        <p:txBody>
          <a:bodyPr>
            <a:noAutofit/>
          </a:bodyPr>
          <a:lstStyle/>
          <a:p>
            <a:pPr>
              <a:buNone/>
            </a:pPr>
            <a:r>
              <a:rPr lang="fr-FR" sz="2400" b="1" dirty="0" smtClean="0"/>
              <a:t>SPAM</a:t>
            </a:r>
            <a:endParaRPr lang="fr-FR" sz="2400" dirty="0"/>
          </a:p>
          <a:p>
            <a:pPr>
              <a:buNone/>
            </a:pPr>
            <a:r>
              <a:rPr lang="fr-FR" sz="2400" dirty="0" smtClean="0"/>
              <a:t>	Nom </a:t>
            </a:r>
            <a:r>
              <a:rPr lang="fr-FR" sz="2400" dirty="0"/>
              <a:t>masculin anglicisme ;  synonyme : </a:t>
            </a:r>
            <a:r>
              <a:rPr lang="fr-FR" sz="2400" b="1" dirty="0"/>
              <a:t>pourriel</a:t>
            </a:r>
            <a:endParaRPr lang="fr-FR" sz="2400" dirty="0"/>
          </a:p>
          <a:p>
            <a:pPr algn="just">
              <a:buNone/>
            </a:pPr>
            <a:r>
              <a:rPr lang="fr-FR" sz="2400" dirty="0" smtClean="0"/>
              <a:t>	Envoi </a:t>
            </a:r>
            <a:r>
              <a:rPr lang="fr-FR" sz="2400" dirty="0"/>
              <a:t>répété d'un message électronique, souvent publicitaire, à un grand nombre d'internautes sans leur consentement</a:t>
            </a:r>
            <a:r>
              <a:rPr lang="fr-FR" sz="2400" dirty="0" smtClean="0"/>
              <a:t>. Gène mais n’a pas de conséquence sur le fonctionnement de l’ordinateur.</a:t>
            </a:r>
          </a:p>
          <a:p>
            <a:pPr algn="just">
              <a:buNone/>
            </a:pPr>
            <a:endParaRPr lang="fr-FR" sz="2400" dirty="0" smtClean="0"/>
          </a:p>
          <a:p>
            <a:pPr>
              <a:buNone/>
            </a:pPr>
            <a:r>
              <a:rPr lang="fr-FR" sz="2400" b="1" dirty="0" smtClean="0"/>
              <a:t>PHISHING</a:t>
            </a:r>
            <a:r>
              <a:rPr lang="fr-FR" sz="2400" dirty="0" smtClean="0"/>
              <a:t>  </a:t>
            </a:r>
          </a:p>
          <a:p>
            <a:pPr algn="just">
              <a:buNone/>
            </a:pPr>
            <a:r>
              <a:rPr lang="fr-FR" sz="2400" b="1" dirty="0" smtClean="0"/>
              <a:t>	Hameçonnage </a:t>
            </a:r>
            <a:r>
              <a:rPr lang="fr-FR" sz="2400" b="1" dirty="0"/>
              <a:t>en </a:t>
            </a:r>
            <a:r>
              <a:rPr lang="fr-FR" sz="2400" b="1" dirty="0" smtClean="0"/>
              <a:t>français. </a:t>
            </a:r>
          </a:p>
          <a:p>
            <a:pPr algn="just">
              <a:buNone/>
            </a:pPr>
            <a:r>
              <a:rPr lang="fr-FR" sz="2400" dirty="0" smtClean="0"/>
              <a:t>	C’est </a:t>
            </a:r>
            <a:r>
              <a:rPr lang="fr-FR" sz="2400" dirty="0"/>
              <a:t>une escroquerie courante sur le web, qui consiste pour son auteur à vous envoyer un message en se faisant passer pour votre banque, votre fournisseur internet, d'électricité, votre organisme de sécurité sociale, etc., afin de vous amener à saisir des données confidentielles ou à vous rendre sur un site malveillant.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3789040"/>
            <a:ext cx="7776864" cy="2800767"/>
          </a:xfrm>
          <a:prstGeom prst="rect">
            <a:avLst/>
          </a:prstGeom>
          <a:noFill/>
        </p:spPr>
        <p:txBody>
          <a:bodyPr wrap="square" rtlCol="0">
            <a:spAutoFit/>
          </a:bodyPr>
          <a:lstStyle/>
          <a:p>
            <a:pPr algn="just"/>
            <a:r>
              <a:rPr lang="fr-FR" sz="2800" b="1" dirty="0"/>
              <a:t>Est un " Spyware " tout code</a:t>
            </a:r>
            <a:r>
              <a:rPr lang="fr-FR" sz="2800" b="1" baseline="30000" dirty="0"/>
              <a:t> </a:t>
            </a:r>
            <a:r>
              <a:rPr lang="fr-FR" sz="2800" b="1" dirty="0" smtClean="0"/>
              <a:t>introduit </a:t>
            </a:r>
            <a:r>
              <a:rPr lang="fr-FR" sz="2800" b="1" dirty="0"/>
              <a:t>sur un dispositif pour collecter des </a:t>
            </a:r>
            <a:r>
              <a:rPr lang="fr-FR" sz="2800" b="1" dirty="0" smtClean="0"/>
              <a:t>informations </a:t>
            </a:r>
            <a:r>
              <a:rPr lang="fr-FR" sz="2800" b="1" dirty="0"/>
              <a:t>à l'insu ou sans la </a:t>
            </a:r>
            <a:r>
              <a:rPr lang="fr-FR" sz="2800" b="1" dirty="0" smtClean="0"/>
              <a:t>permission explicite de </a:t>
            </a:r>
            <a:r>
              <a:rPr lang="fr-FR" sz="2800" b="1" dirty="0"/>
              <a:t>l'utilisateur et qui emploie tout moyen</a:t>
            </a:r>
            <a:r>
              <a:rPr lang="fr-FR" sz="2800" b="1" baseline="30000" dirty="0"/>
              <a:t> </a:t>
            </a:r>
            <a:r>
              <a:rPr lang="fr-FR" sz="2800" b="1" dirty="0"/>
              <a:t>pour délivrer ces </a:t>
            </a:r>
            <a:r>
              <a:rPr lang="fr-FR" sz="2800" b="1" dirty="0" smtClean="0"/>
              <a:t>informations</a:t>
            </a:r>
            <a:r>
              <a:rPr lang="fr-FR" sz="2400" dirty="0" smtClean="0"/>
              <a:t>.</a:t>
            </a:r>
            <a:endParaRPr lang="fr-FR" sz="2400" baseline="30000" dirty="0" smtClean="0"/>
          </a:p>
          <a:p>
            <a:pPr algn="just"/>
            <a:endParaRPr lang="fr-FR" dirty="0"/>
          </a:p>
          <a:p>
            <a:endParaRPr lang="fr-FR" dirty="0"/>
          </a:p>
        </p:txBody>
      </p:sp>
      <p:sp>
        <p:nvSpPr>
          <p:cNvPr id="5" name="ZoneTexte 4"/>
          <p:cNvSpPr txBox="1"/>
          <p:nvPr/>
        </p:nvSpPr>
        <p:spPr>
          <a:xfrm>
            <a:off x="539552" y="188640"/>
            <a:ext cx="7488832" cy="3170099"/>
          </a:xfrm>
          <a:prstGeom prst="rect">
            <a:avLst/>
          </a:prstGeom>
          <a:noFill/>
        </p:spPr>
        <p:txBody>
          <a:bodyPr wrap="square" rtlCol="0">
            <a:spAutoFit/>
          </a:bodyPr>
          <a:lstStyle/>
          <a:p>
            <a:pPr algn="just"/>
            <a:r>
              <a:rPr lang="fr-FR" sz="3600" b="1" dirty="0" smtClean="0"/>
              <a:t>SPYWARE</a:t>
            </a:r>
          </a:p>
          <a:p>
            <a:pPr algn="just"/>
            <a:endParaRPr lang="fr-FR" sz="2400" dirty="0" smtClean="0"/>
          </a:p>
          <a:p>
            <a:pPr algn="ctr"/>
            <a:r>
              <a:rPr lang="fr-FR" sz="2800" dirty="0" smtClean="0"/>
              <a:t>C’est </a:t>
            </a:r>
            <a:r>
              <a:rPr lang="fr-FR" sz="2800" dirty="0"/>
              <a:t>un acronyme anglais venant de </a:t>
            </a:r>
            <a:r>
              <a:rPr lang="fr-FR" sz="2800" b="1" dirty="0">
                <a:solidFill>
                  <a:srgbClr val="FF0000"/>
                </a:solidFill>
              </a:rPr>
              <a:t>"</a:t>
            </a:r>
            <a:r>
              <a:rPr lang="fr-FR" sz="2800" b="1" dirty="0" err="1">
                <a:solidFill>
                  <a:srgbClr val="FF0000"/>
                </a:solidFill>
              </a:rPr>
              <a:t>Spy</a:t>
            </a:r>
            <a:r>
              <a:rPr lang="fr-FR" sz="2800" b="1" dirty="0">
                <a:solidFill>
                  <a:srgbClr val="FF0000"/>
                </a:solidFill>
              </a:rPr>
              <a:t>" </a:t>
            </a:r>
            <a:endParaRPr lang="fr-FR" sz="2800" b="1" dirty="0" smtClean="0">
              <a:solidFill>
                <a:srgbClr val="FF0000"/>
              </a:solidFill>
            </a:endParaRPr>
          </a:p>
          <a:p>
            <a:pPr algn="ctr"/>
            <a:r>
              <a:rPr lang="fr-FR" sz="2800" dirty="0" smtClean="0"/>
              <a:t>(</a:t>
            </a:r>
            <a:r>
              <a:rPr lang="fr-FR" sz="2800" dirty="0"/>
              <a:t>espion </a:t>
            </a:r>
            <a:r>
              <a:rPr lang="fr-FR" sz="2800" dirty="0" smtClean="0"/>
              <a:t>en </a:t>
            </a:r>
            <a:r>
              <a:rPr lang="fr-FR" sz="2800" dirty="0"/>
              <a:t>anglais) et </a:t>
            </a:r>
            <a:r>
              <a:rPr lang="fr-FR" sz="2800" b="1" dirty="0">
                <a:solidFill>
                  <a:srgbClr val="FF0000"/>
                </a:solidFill>
              </a:rPr>
              <a:t>"</a:t>
            </a:r>
            <a:r>
              <a:rPr lang="fr-FR" sz="2800" b="1" dirty="0" err="1">
                <a:solidFill>
                  <a:srgbClr val="FF0000"/>
                </a:solidFill>
              </a:rPr>
              <a:t>ware</a:t>
            </a:r>
            <a:r>
              <a:rPr lang="fr-FR" sz="2800" b="1" dirty="0">
                <a:solidFill>
                  <a:srgbClr val="FF0000"/>
                </a:solidFill>
              </a:rPr>
              <a:t>" </a:t>
            </a:r>
            <a:r>
              <a:rPr lang="fr-FR" sz="2800" dirty="0"/>
              <a:t>qui désigne une classe de logiciels (freeware, shareware, </a:t>
            </a:r>
            <a:r>
              <a:rPr lang="fr-FR" sz="2800" dirty="0" err="1"/>
              <a:t>payware</a:t>
            </a:r>
            <a:r>
              <a:rPr lang="fr-FR" sz="2800" dirty="0"/>
              <a:t> etc. </a:t>
            </a:r>
            <a:r>
              <a:rPr lang="fr-FR" sz="2800" dirty="0" smtClean="0"/>
              <a:t>...).</a:t>
            </a:r>
          </a:p>
          <a:p>
            <a:pPr algn="ctr"/>
            <a:r>
              <a:rPr lang="fr-FR" sz="2800" dirty="0" smtClean="0"/>
              <a:t>Traduction </a:t>
            </a:r>
            <a:r>
              <a:rPr lang="fr-FR" sz="2800" dirty="0"/>
              <a:t>française </a:t>
            </a:r>
            <a:r>
              <a:rPr lang="fr-FR" sz="2800" dirty="0" smtClean="0"/>
              <a:t>: </a:t>
            </a:r>
            <a:r>
              <a:rPr lang="fr-FR" sz="2800" b="1" dirty="0" smtClean="0"/>
              <a:t>logiciel </a:t>
            </a:r>
            <a:r>
              <a:rPr lang="fr-FR" sz="2800" b="1" dirty="0"/>
              <a:t>e</a:t>
            </a:r>
            <a:r>
              <a:rPr lang="fr-FR" sz="2800" b="1" dirty="0" smtClean="0"/>
              <a:t>spion </a:t>
            </a:r>
            <a:endParaRPr lang="fr-FR" sz="28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348880"/>
            <a:ext cx="7772400" cy="1470025"/>
          </a:xfrm>
        </p:spPr>
        <p:txBody>
          <a:bodyPr/>
          <a:lstStyle/>
          <a:p>
            <a:r>
              <a:rPr lang="fr-FR" b="1" dirty="0" smtClean="0"/>
              <a:t>QUELQUES EXEMPLES DE POLLUTIONS</a:t>
            </a:r>
            <a:endParaRPr lang="fr-FR"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siing EDF"/>
          <p:cNvPicPr>
            <a:picLocks noChangeAspect="1" noChangeArrowheads="1"/>
          </p:cNvPicPr>
          <p:nvPr/>
        </p:nvPicPr>
        <p:blipFill>
          <a:blip r:embed="rId2" cstate="print"/>
          <a:srcRect/>
          <a:stretch>
            <a:fillRect/>
          </a:stretch>
        </p:blipFill>
        <p:spPr bwMode="auto">
          <a:xfrm>
            <a:off x="827584" y="260648"/>
            <a:ext cx="7200800" cy="4800533"/>
          </a:xfrm>
          <a:prstGeom prst="rect">
            <a:avLst/>
          </a:prstGeom>
          <a:noFill/>
          <a:ln w="9525">
            <a:noFill/>
            <a:miter lim="800000"/>
            <a:headEnd/>
            <a:tailEnd/>
          </a:ln>
        </p:spPr>
      </p:pic>
      <p:sp>
        <p:nvSpPr>
          <p:cNvPr id="5" name="ZoneTexte 4"/>
          <p:cNvSpPr txBox="1"/>
          <p:nvPr/>
        </p:nvSpPr>
        <p:spPr>
          <a:xfrm>
            <a:off x="467544" y="5229200"/>
            <a:ext cx="7776864" cy="1323439"/>
          </a:xfrm>
          <a:prstGeom prst="rect">
            <a:avLst/>
          </a:prstGeom>
          <a:noFill/>
        </p:spPr>
        <p:txBody>
          <a:bodyPr wrap="square" rtlCol="0">
            <a:spAutoFit/>
          </a:bodyPr>
          <a:lstStyle/>
          <a:p>
            <a:pPr algn="ctr"/>
            <a:r>
              <a:rPr lang="fr-FR" sz="2000" b="1" dirty="0"/>
              <a:t>Cet exemple est un cas d'école du </a:t>
            </a:r>
            <a:r>
              <a:rPr lang="fr-FR" sz="2000" b="1" dirty="0" err="1">
                <a:solidFill>
                  <a:srgbClr val="FF0000"/>
                </a:solidFill>
              </a:rPr>
              <a:t>phishing</a:t>
            </a:r>
            <a:r>
              <a:rPr lang="fr-FR" sz="2000" b="1" dirty="0"/>
              <a:t> qui devrait immédiatement vous alerter. </a:t>
            </a:r>
            <a:r>
              <a:rPr lang="fr-FR" sz="2000" b="1" dirty="0" smtClean="0"/>
              <a:t>Il est souvent truffé </a:t>
            </a:r>
            <a:r>
              <a:rPr lang="fr-FR" sz="2000" b="1" dirty="0"/>
              <a:t>de fautes d'orthographes. </a:t>
            </a:r>
            <a:r>
              <a:rPr lang="fr-FR" sz="2000" b="1" dirty="0" smtClean="0"/>
              <a:t>Ensuite, </a:t>
            </a:r>
            <a:r>
              <a:rPr lang="fr-FR" sz="2000" b="1" dirty="0"/>
              <a:t>parce qu'il vous demande d'utiliser un lien externe pour télécharger un fichier, soit disant de sécurité.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iste.com/Assiste/media/images/T411_mensonges_et_tromperies_01.png"/>
          <p:cNvPicPr>
            <a:picLocks noChangeAspect="1" noChangeArrowheads="1"/>
          </p:cNvPicPr>
          <p:nvPr/>
        </p:nvPicPr>
        <p:blipFill>
          <a:blip r:embed="rId2" cstate="print"/>
          <a:srcRect/>
          <a:stretch>
            <a:fillRect/>
          </a:stretch>
        </p:blipFill>
        <p:spPr bwMode="auto">
          <a:xfrm>
            <a:off x="251520" y="1049835"/>
            <a:ext cx="8640960" cy="5779095"/>
          </a:xfrm>
          <a:prstGeom prst="rect">
            <a:avLst/>
          </a:prstGeom>
          <a:noFill/>
        </p:spPr>
      </p:pic>
      <p:sp>
        <p:nvSpPr>
          <p:cNvPr id="3" name="ZoneTexte 2"/>
          <p:cNvSpPr txBox="1"/>
          <p:nvPr/>
        </p:nvSpPr>
        <p:spPr>
          <a:xfrm>
            <a:off x="2051720" y="188640"/>
            <a:ext cx="4680520" cy="523220"/>
          </a:xfrm>
          <a:prstGeom prst="rect">
            <a:avLst/>
          </a:prstGeom>
          <a:noFill/>
        </p:spPr>
        <p:txBody>
          <a:bodyPr wrap="square" rtlCol="0">
            <a:spAutoFit/>
          </a:bodyPr>
          <a:lstStyle/>
          <a:p>
            <a:r>
              <a:rPr lang="fr-FR" sz="2800" b="1" dirty="0" smtClean="0"/>
              <a:t>FAKE ALERT : FAUSSE ALERTE</a:t>
            </a:r>
            <a:r>
              <a:rPr lang="fr-FR" dirty="0" smtClean="0"/>
              <a:t>…</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lesvirus.fr/wp-content/uploads/articles/category/explorer-ads-illustration_fr.jpg"/>
          <p:cNvPicPr>
            <a:picLocks noChangeAspect="1" noChangeArrowheads="1"/>
          </p:cNvPicPr>
          <p:nvPr/>
        </p:nvPicPr>
        <p:blipFill>
          <a:blip r:embed="rId2" cstate="print"/>
          <a:srcRect/>
          <a:stretch>
            <a:fillRect/>
          </a:stretch>
        </p:blipFill>
        <p:spPr bwMode="auto">
          <a:xfrm>
            <a:off x="179512" y="620688"/>
            <a:ext cx="8731874" cy="581786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www.comment-supprimer.com/wp-content/uploads/2014/08/accelere-pc.png"/>
          <p:cNvPicPr>
            <a:picLocks noChangeAspect="1" noChangeArrowheads="1"/>
          </p:cNvPicPr>
          <p:nvPr/>
        </p:nvPicPr>
        <p:blipFill>
          <a:blip r:embed="rId2" cstate="print"/>
          <a:srcRect/>
          <a:stretch>
            <a:fillRect/>
          </a:stretch>
        </p:blipFill>
        <p:spPr bwMode="auto">
          <a:xfrm>
            <a:off x="251520" y="692696"/>
            <a:ext cx="8667750" cy="5600701"/>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forums.cnetfrance.fr/tutoriel/prevention-securite/adwares-4.png"/>
          <p:cNvPicPr>
            <a:picLocks noChangeAspect="1" noChangeArrowheads="1"/>
          </p:cNvPicPr>
          <p:nvPr/>
        </p:nvPicPr>
        <p:blipFill>
          <a:blip r:embed="rId2" cstate="print"/>
          <a:srcRect/>
          <a:stretch>
            <a:fillRect/>
          </a:stretch>
        </p:blipFill>
        <p:spPr bwMode="auto">
          <a:xfrm>
            <a:off x="539552" y="332656"/>
            <a:ext cx="8064896" cy="63012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1124744"/>
            <a:ext cx="7992888" cy="2246769"/>
          </a:xfrm>
          <a:prstGeom prst="rect">
            <a:avLst/>
          </a:prstGeom>
          <a:noFill/>
        </p:spPr>
        <p:txBody>
          <a:bodyPr wrap="square" rtlCol="0">
            <a:spAutoFit/>
          </a:bodyPr>
          <a:lstStyle/>
          <a:p>
            <a:pPr algn="just"/>
            <a:r>
              <a:rPr lang="fr-FR" sz="2800" dirty="0" smtClean="0"/>
              <a:t>Les réseaux sociaux désignent les sites Internet et applications mobiles qui permettent aux utilisateurs de se constituer un réseau d’amis ou de relations, et qui favorisent les interactions sociales entre individus, groupes d’individus ou organisations. </a:t>
            </a:r>
            <a:endParaRPr lang="fr-FR" sz="2800" dirty="0"/>
          </a:p>
        </p:txBody>
      </p:sp>
      <p:sp>
        <p:nvSpPr>
          <p:cNvPr id="4" name="ZoneTexte 3"/>
          <p:cNvSpPr txBox="1"/>
          <p:nvPr/>
        </p:nvSpPr>
        <p:spPr>
          <a:xfrm>
            <a:off x="2411760" y="332656"/>
            <a:ext cx="4032448" cy="584775"/>
          </a:xfrm>
          <a:prstGeom prst="rect">
            <a:avLst/>
          </a:prstGeom>
          <a:noFill/>
        </p:spPr>
        <p:txBody>
          <a:bodyPr wrap="square" rtlCol="0">
            <a:spAutoFit/>
          </a:bodyPr>
          <a:lstStyle/>
          <a:p>
            <a:r>
              <a:rPr lang="fr-FR" sz="3200" b="1" dirty="0" smtClean="0"/>
              <a:t>LES RESEAUX SOCIAUX</a:t>
            </a:r>
            <a:endParaRPr lang="fr-FR" sz="3200" b="1" dirty="0"/>
          </a:p>
        </p:txBody>
      </p:sp>
      <p:sp>
        <p:nvSpPr>
          <p:cNvPr id="5" name="ZoneTexte 4"/>
          <p:cNvSpPr txBox="1"/>
          <p:nvPr/>
        </p:nvSpPr>
        <p:spPr>
          <a:xfrm>
            <a:off x="395536" y="3501008"/>
            <a:ext cx="8352928" cy="2985433"/>
          </a:xfrm>
          <a:prstGeom prst="rect">
            <a:avLst/>
          </a:prstGeom>
          <a:noFill/>
        </p:spPr>
        <p:txBody>
          <a:bodyPr wrap="square" rtlCol="0">
            <a:spAutoFit/>
          </a:bodyPr>
          <a:lstStyle/>
          <a:p>
            <a:pPr algn="just"/>
            <a:r>
              <a:rPr lang="fr-FR" sz="2400" b="1" dirty="0" smtClean="0">
                <a:solidFill>
                  <a:schemeClr val="accent2">
                    <a:lumMod val="75000"/>
                  </a:schemeClr>
                </a:solidFill>
              </a:rPr>
              <a:t>Pour un individu, faire partie d'un réseau social ou relationnel est considéré comme un moyen privilégié de sortir de l‘isolement et de développement personnel : disposer de contacts pour que les portes s'ouvrent plus facilement, </a:t>
            </a:r>
          </a:p>
          <a:p>
            <a:pPr algn="just"/>
            <a:r>
              <a:rPr lang="fr-FR" sz="2400" b="1" dirty="0" smtClean="0">
                <a:solidFill>
                  <a:schemeClr val="accent2">
                    <a:lumMod val="75000"/>
                  </a:schemeClr>
                </a:solidFill>
              </a:rPr>
              <a:t>	obtenir des conseils </a:t>
            </a:r>
          </a:p>
          <a:p>
            <a:pPr algn="just"/>
            <a:r>
              <a:rPr lang="fr-FR" sz="2400" b="1" dirty="0" smtClean="0">
                <a:solidFill>
                  <a:schemeClr val="accent2">
                    <a:lumMod val="75000"/>
                  </a:schemeClr>
                </a:solidFill>
              </a:rPr>
              <a:t>	partager des idées</a:t>
            </a:r>
          </a:p>
          <a:p>
            <a:pPr algn="just"/>
            <a:r>
              <a:rPr lang="fr-FR" sz="2400" b="1" dirty="0" smtClean="0">
                <a:solidFill>
                  <a:schemeClr val="accent2">
                    <a:lumMod val="75000"/>
                  </a:schemeClr>
                </a:solidFill>
              </a:rPr>
              <a:t>	élargir ses contacts…</a:t>
            </a:r>
          </a:p>
          <a:p>
            <a:endParaRPr lang="fr-FR"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ising bancaire"/>
          <p:cNvPicPr>
            <a:picLocks noChangeAspect="1" noChangeArrowheads="1"/>
          </p:cNvPicPr>
          <p:nvPr/>
        </p:nvPicPr>
        <p:blipFill>
          <a:blip r:embed="rId2" cstate="print"/>
          <a:srcRect t="12397"/>
          <a:stretch>
            <a:fillRect/>
          </a:stretch>
        </p:blipFill>
        <p:spPr bwMode="auto">
          <a:xfrm>
            <a:off x="215009" y="1340768"/>
            <a:ext cx="8712967" cy="5088564"/>
          </a:xfrm>
          <a:prstGeom prst="rect">
            <a:avLst/>
          </a:prstGeom>
          <a:noFill/>
          <a:ln w="9525">
            <a:noFill/>
            <a:miter lim="800000"/>
            <a:headEnd/>
            <a:tailEnd/>
          </a:ln>
        </p:spPr>
      </p:pic>
      <p:sp>
        <p:nvSpPr>
          <p:cNvPr id="5" name="ZoneTexte 4"/>
          <p:cNvSpPr txBox="1"/>
          <p:nvPr/>
        </p:nvSpPr>
        <p:spPr>
          <a:xfrm>
            <a:off x="1763688" y="188640"/>
            <a:ext cx="5544616" cy="461665"/>
          </a:xfrm>
          <a:prstGeom prst="rect">
            <a:avLst/>
          </a:prstGeom>
          <a:noFill/>
        </p:spPr>
        <p:txBody>
          <a:bodyPr wrap="square" rtlCol="0">
            <a:spAutoFit/>
          </a:bodyPr>
          <a:lstStyle/>
          <a:p>
            <a:pPr algn="ctr"/>
            <a:r>
              <a:rPr lang="fr-FR" sz="2400" b="1" dirty="0" smtClean="0"/>
              <a:t>AUTRE EXEMPLE….</a:t>
            </a:r>
            <a:endParaRPr lang="fr-FR" sz="24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0"/>
            <a:ext cx="8712968" cy="6741368"/>
          </a:xfrm>
        </p:spPr>
        <p:txBody>
          <a:bodyPr>
            <a:normAutofit fontScale="25000" lnSpcReduction="20000"/>
          </a:bodyPr>
          <a:lstStyle/>
          <a:p>
            <a:pPr algn="just">
              <a:buNone/>
            </a:pPr>
            <a:r>
              <a:rPr lang="fr-FR" b="1" dirty="0" smtClean="0"/>
              <a:t>	</a:t>
            </a:r>
            <a:r>
              <a:rPr lang="fr-FR" sz="11200" b="1" dirty="0" smtClean="0"/>
              <a:t>BUT POURSUIVI PAR LES SPYWARES</a:t>
            </a:r>
          </a:p>
          <a:p>
            <a:pPr algn="just">
              <a:buNone/>
            </a:pPr>
            <a:r>
              <a:rPr lang="fr-FR" sz="8000" b="1" dirty="0" smtClean="0">
                <a:solidFill>
                  <a:srgbClr val="FF0000"/>
                </a:solidFill>
              </a:rPr>
              <a:t/>
            </a:r>
            <a:br>
              <a:rPr lang="fr-FR" sz="8000" b="1" dirty="0" smtClean="0">
                <a:solidFill>
                  <a:srgbClr val="FF0000"/>
                </a:solidFill>
              </a:rPr>
            </a:br>
            <a:r>
              <a:rPr lang="fr-FR" sz="8000" b="1" dirty="0" smtClean="0">
                <a:solidFill>
                  <a:srgbClr val="FF0000"/>
                </a:solidFill>
              </a:rPr>
              <a:t>E</a:t>
            </a:r>
            <a:r>
              <a:rPr lang="fr-FR" sz="9600" b="1" dirty="0" smtClean="0">
                <a:solidFill>
                  <a:srgbClr val="FF0000"/>
                </a:solidFill>
              </a:rPr>
              <a:t>ssentiellement commercial. </a:t>
            </a:r>
            <a:r>
              <a:rPr lang="fr-FR" sz="9600" dirty="0" smtClean="0"/>
              <a:t>Il s'agit de nous cibler, qualifier, profiler chaque utilisateur de l'ordinateur (par diverses techniques de reconnaissance comme la vitesse de frappe au clavier, l'orthographe, le vocabulaire, notre identification lors du "login" sur l'ordinateur etc. ...). </a:t>
            </a:r>
          </a:p>
          <a:p>
            <a:pPr algn="just">
              <a:buNone/>
            </a:pPr>
            <a:r>
              <a:rPr lang="fr-FR" sz="9600" dirty="0" smtClean="0"/>
              <a:t>	</a:t>
            </a:r>
            <a:r>
              <a:rPr lang="fr-FR" sz="9600" b="1" dirty="0" smtClean="0">
                <a:solidFill>
                  <a:srgbClr val="FF0000"/>
                </a:solidFill>
              </a:rPr>
              <a:t>En croisant les données </a:t>
            </a:r>
            <a:r>
              <a:rPr lang="fr-FR" sz="9600" dirty="0" smtClean="0"/>
              <a:t>: l'identification est personnelle avec nom, adresse, numéro de téléphone, adresses e-mail, numéros de comptes et mots de passe, numéro de sécurité sociale, polices d'assurances, troubles et maladies, religion, âge, sexe, sexualité, sites visités, pages visitées, temps passé sur chaque page, questions posées, mots-clés utilisés, etc. ... </a:t>
            </a:r>
          </a:p>
          <a:p>
            <a:pPr algn="just">
              <a:buNone/>
            </a:pPr>
            <a:r>
              <a:rPr lang="fr-FR" sz="9600" dirty="0" smtClean="0"/>
              <a:t>	</a:t>
            </a:r>
            <a:r>
              <a:rPr lang="fr-FR" sz="9600" b="1" dirty="0" smtClean="0">
                <a:solidFill>
                  <a:srgbClr val="FF0000"/>
                </a:solidFill>
              </a:rPr>
              <a:t>Seul but </a:t>
            </a:r>
            <a:r>
              <a:rPr lang="fr-FR" sz="9600" dirty="0" smtClean="0"/>
              <a:t>: permettre de déterminer nos centres d'intérêts, donc notre profil de consommateur, afin de mieux cibler les publicités qui nous sont envoyées…</a:t>
            </a:r>
          </a:p>
          <a:p>
            <a:pPr algn="just">
              <a:buNone/>
            </a:pPr>
            <a:r>
              <a:rPr lang="fr-FR" sz="9600" dirty="0" smtClean="0"/>
              <a:t>	</a:t>
            </a:r>
          </a:p>
          <a:p>
            <a:pPr algn="just">
              <a:buNone/>
            </a:pPr>
            <a:r>
              <a:rPr lang="fr-FR" sz="9600" dirty="0"/>
              <a:t>	</a:t>
            </a:r>
            <a:r>
              <a:rPr lang="fr-FR" sz="11200" b="1" dirty="0" smtClean="0">
                <a:solidFill>
                  <a:srgbClr val="FF0000"/>
                </a:solidFill>
              </a:rPr>
              <a:t>Tout ceci se faisant en secret</a:t>
            </a:r>
            <a:r>
              <a:rPr lang="fr-FR" sz="11200" dirty="0" smtClean="0"/>
              <a:t>. Lorsque nous en prenons conscience, contre notre gré, </a:t>
            </a:r>
            <a:r>
              <a:rPr lang="fr-FR" sz="11200" b="1" dirty="0" smtClean="0">
                <a:solidFill>
                  <a:srgbClr val="FF0000"/>
                </a:solidFill>
              </a:rPr>
              <a:t>car il n'y a aucun moyen pour l'utilisateur courant de l'empêcher. .. IL EST TROP TARD !</a:t>
            </a:r>
          </a:p>
          <a:p>
            <a:pPr algn="just">
              <a:buNone/>
            </a:pPr>
            <a:r>
              <a:rPr lang="fr-FR" sz="11200" dirty="0"/>
              <a:t>	</a:t>
            </a:r>
            <a:endParaRPr lang="fr-FR" sz="112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OUTILS INCONTOURNABLES</a:t>
            </a:r>
            <a:endParaRPr lang="fr-FR" b="1" dirty="0"/>
          </a:p>
        </p:txBody>
      </p:sp>
      <p:pic>
        <p:nvPicPr>
          <p:cNvPr id="44034" name="Picture 2" descr="https://images-eu.ssl-images-amazon.com/images/I/81w3ghiobTL.png"/>
          <p:cNvPicPr>
            <a:picLocks noChangeAspect="1" noChangeArrowheads="1"/>
          </p:cNvPicPr>
          <p:nvPr/>
        </p:nvPicPr>
        <p:blipFill>
          <a:blip r:embed="rId2" cstate="print"/>
          <a:srcRect/>
          <a:stretch>
            <a:fillRect/>
          </a:stretch>
        </p:blipFill>
        <p:spPr bwMode="auto">
          <a:xfrm>
            <a:off x="395536" y="1268760"/>
            <a:ext cx="2555776" cy="2555777"/>
          </a:xfrm>
          <a:prstGeom prst="rect">
            <a:avLst/>
          </a:prstGeom>
          <a:noFill/>
        </p:spPr>
      </p:pic>
      <p:pic>
        <p:nvPicPr>
          <p:cNvPr id="44036" name="Picture 4" descr="https://www.adlice.com/wp-content/uploads/2015/09/adwcleaner.png"/>
          <p:cNvPicPr>
            <a:picLocks noChangeAspect="1" noChangeArrowheads="1"/>
          </p:cNvPicPr>
          <p:nvPr/>
        </p:nvPicPr>
        <p:blipFill>
          <a:blip r:embed="rId3" cstate="print"/>
          <a:srcRect/>
          <a:stretch>
            <a:fillRect/>
          </a:stretch>
        </p:blipFill>
        <p:spPr bwMode="auto">
          <a:xfrm>
            <a:off x="2771800" y="3501008"/>
            <a:ext cx="6134100" cy="3219451"/>
          </a:xfrm>
          <a:prstGeom prst="rect">
            <a:avLst/>
          </a:prstGeom>
          <a:noFill/>
        </p:spPr>
      </p:pic>
      <p:sp>
        <p:nvSpPr>
          <p:cNvPr id="6" name="ZoneTexte 5"/>
          <p:cNvSpPr txBox="1"/>
          <p:nvPr/>
        </p:nvSpPr>
        <p:spPr>
          <a:xfrm>
            <a:off x="3131840" y="1772816"/>
            <a:ext cx="2880320" cy="461665"/>
          </a:xfrm>
          <a:prstGeom prst="rect">
            <a:avLst/>
          </a:prstGeom>
          <a:noFill/>
        </p:spPr>
        <p:txBody>
          <a:bodyPr wrap="square" rtlCol="0">
            <a:spAutoFit/>
          </a:bodyPr>
          <a:lstStyle/>
          <a:p>
            <a:r>
              <a:rPr lang="fr-FR" sz="2400" b="1" dirty="0" smtClean="0"/>
              <a:t>CCLEANER</a:t>
            </a:r>
            <a:endParaRPr lang="fr-FR" sz="2400" b="1" dirty="0"/>
          </a:p>
        </p:txBody>
      </p:sp>
      <p:sp>
        <p:nvSpPr>
          <p:cNvPr id="7" name="ZoneTexte 6"/>
          <p:cNvSpPr txBox="1"/>
          <p:nvPr/>
        </p:nvSpPr>
        <p:spPr>
          <a:xfrm>
            <a:off x="395536" y="4509120"/>
            <a:ext cx="2160240" cy="461665"/>
          </a:xfrm>
          <a:prstGeom prst="rect">
            <a:avLst/>
          </a:prstGeom>
          <a:noFill/>
        </p:spPr>
        <p:txBody>
          <a:bodyPr wrap="square" rtlCol="0">
            <a:spAutoFit/>
          </a:bodyPr>
          <a:lstStyle/>
          <a:p>
            <a:r>
              <a:rPr lang="fr-FR" sz="2400" b="1" dirty="0" smtClean="0"/>
              <a:t>ADW CLEANER</a:t>
            </a:r>
            <a:endParaRPr lang="fr-FR" sz="24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SECURITE DE VOTRE PC</a:t>
            </a:r>
            <a:endParaRPr lang="fr-FR" dirty="0"/>
          </a:p>
        </p:txBody>
      </p:sp>
      <p:sp>
        <p:nvSpPr>
          <p:cNvPr id="3" name="Espace réservé du contenu 2"/>
          <p:cNvSpPr>
            <a:spLocks noGrp="1"/>
          </p:cNvSpPr>
          <p:nvPr>
            <p:ph idx="1"/>
          </p:nvPr>
        </p:nvSpPr>
        <p:spPr/>
        <p:txBody>
          <a:bodyPr>
            <a:normAutofit/>
          </a:bodyPr>
          <a:lstStyle/>
          <a:p>
            <a:r>
              <a:rPr lang="fr-FR" sz="2800" dirty="0" smtClean="0"/>
              <a:t>Assurez-vous qu’aucun malware n’a envahi votre PC…</a:t>
            </a:r>
          </a:p>
          <a:p>
            <a:pPr marL="342900" lvl="1" indent="-342900">
              <a:buNone/>
            </a:pPr>
            <a:r>
              <a:rPr lang="fr-FR" sz="2800" dirty="0" smtClean="0"/>
              <a:t>		</a:t>
            </a:r>
            <a:r>
              <a:rPr lang="fr-FR" sz="2400" b="1" dirty="0" smtClean="0">
                <a:solidFill>
                  <a:srgbClr val="FF0000"/>
                </a:solidFill>
              </a:rPr>
              <a:t>Lancer Microsoft </a:t>
            </a:r>
            <a:r>
              <a:rPr lang="fr-FR" sz="2400" b="1" dirty="0" err="1" smtClean="0">
                <a:solidFill>
                  <a:srgbClr val="FF0000"/>
                </a:solidFill>
              </a:rPr>
              <a:t>Safety</a:t>
            </a:r>
            <a:r>
              <a:rPr lang="fr-FR" sz="2400" b="1" dirty="0" smtClean="0">
                <a:solidFill>
                  <a:srgbClr val="FF0000"/>
                </a:solidFill>
              </a:rPr>
              <a:t> Scanner, puis msert.exe</a:t>
            </a:r>
          </a:p>
          <a:p>
            <a:r>
              <a:rPr lang="fr-FR" sz="2800" dirty="0" smtClean="0"/>
              <a:t>Débusquez les logiciels espions…</a:t>
            </a:r>
          </a:p>
          <a:p>
            <a:pPr>
              <a:buNone/>
            </a:pPr>
            <a:r>
              <a:rPr lang="fr-FR" sz="2800" dirty="0" smtClean="0"/>
              <a:t>		</a:t>
            </a:r>
            <a:r>
              <a:rPr lang="fr-FR" sz="2400" b="1" dirty="0" smtClean="0">
                <a:solidFill>
                  <a:srgbClr val="FF0000"/>
                </a:solidFill>
              </a:rPr>
              <a:t>Faites appel à </a:t>
            </a:r>
            <a:r>
              <a:rPr lang="fr-FR" sz="2400" b="1" dirty="0" err="1" smtClean="0">
                <a:solidFill>
                  <a:srgbClr val="FF0000"/>
                </a:solidFill>
              </a:rPr>
              <a:t>SpyDetectFree</a:t>
            </a:r>
            <a:endParaRPr lang="fr-FR" sz="2400" b="1" dirty="0" smtClean="0">
              <a:solidFill>
                <a:srgbClr val="FF0000"/>
              </a:solidFill>
            </a:endParaRPr>
          </a:p>
          <a:p>
            <a:r>
              <a:rPr lang="fr-FR" sz="2800" dirty="0" smtClean="0"/>
              <a:t>Traquez les </a:t>
            </a:r>
            <a:r>
              <a:rPr lang="fr-FR" sz="2800" dirty="0" err="1" smtClean="0"/>
              <a:t>rançongiciels</a:t>
            </a:r>
            <a:r>
              <a:rPr lang="fr-FR" sz="2800" dirty="0" smtClean="0"/>
              <a:t>…</a:t>
            </a:r>
          </a:p>
          <a:p>
            <a:pPr>
              <a:buNone/>
            </a:pPr>
            <a:r>
              <a:rPr lang="fr-FR" sz="2800" dirty="0" smtClean="0"/>
              <a:t>		</a:t>
            </a:r>
            <a:r>
              <a:rPr lang="fr-FR" sz="2400" b="1" dirty="0" smtClean="0">
                <a:solidFill>
                  <a:srgbClr val="FF0000"/>
                </a:solidFill>
              </a:rPr>
              <a:t>Utilisez </a:t>
            </a:r>
            <a:r>
              <a:rPr lang="fr-FR" sz="2400" b="1" dirty="0" err="1" smtClean="0">
                <a:solidFill>
                  <a:srgbClr val="FF0000"/>
                </a:solidFill>
              </a:rPr>
              <a:t>HouseCall</a:t>
            </a:r>
            <a:endParaRPr lang="fr-FR" sz="2400" b="1" dirty="0" smtClean="0">
              <a:solidFill>
                <a:srgbClr val="FF0000"/>
              </a:solidFill>
            </a:endParaRPr>
          </a:p>
          <a:p>
            <a:r>
              <a:rPr lang="fr-FR" sz="2800" dirty="0" smtClean="0"/>
              <a:t>Découvrez si votre navigateur vous épie…</a:t>
            </a:r>
          </a:p>
          <a:p>
            <a:pPr>
              <a:buNone/>
            </a:pPr>
            <a:r>
              <a:rPr lang="fr-FR" sz="2800" dirty="0" smtClean="0"/>
              <a:t>		</a:t>
            </a:r>
            <a:r>
              <a:rPr lang="fr-FR" sz="2400" b="1" dirty="0" smtClean="0">
                <a:solidFill>
                  <a:srgbClr val="FF0000"/>
                </a:solidFill>
              </a:rPr>
              <a:t>Lancer </a:t>
            </a:r>
            <a:r>
              <a:rPr lang="fr-FR" sz="2400" b="1" dirty="0" err="1" smtClean="0">
                <a:solidFill>
                  <a:srgbClr val="FF0000"/>
                </a:solidFill>
              </a:rPr>
              <a:t>Panopticlick</a:t>
            </a:r>
            <a:r>
              <a:rPr lang="fr-FR" sz="2400" b="1" dirty="0" smtClean="0">
                <a:solidFill>
                  <a:srgbClr val="FF0000"/>
                </a:solidFill>
              </a:rPr>
              <a:t> et pointer sur Test Me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7992888" cy="504056"/>
          </a:xfrm>
        </p:spPr>
        <p:txBody>
          <a:bodyPr>
            <a:normAutofit fontScale="90000"/>
          </a:bodyPr>
          <a:lstStyle/>
          <a:p>
            <a:r>
              <a:rPr lang="fr-FR" sz="2800" dirty="0" smtClean="0"/>
              <a:t/>
            </a:r>
            <a:br>
              <a:rPr lang="fr-FR" sz="2800" dirty="0" smtClean="0"/>
            </a:br>
            <a:r>
              <a:rPr lang="fr-FR" sz="2800" b="1" dirty="0" smtClean="0"/>
              <a:t>UN EXEMPLE DE FILTRE ANTI-SPAM CHEZ FREE</a:t>
            </a:r>
            <a:r>
              <a:rPr lang="fr-FR" sz="2800" dirty="0" smtClean="0"/>
              <a:t/>
            </a:r>
            <a:br>
              <a:rPr lang="fr-FR" sz="2800" dirty="0" smtClean="0"/>
            </a:br>
            <a:endParaRPr lang="fr-FR" sz="2800" dirty="0"/>
          </a:p>
        </p:txBody>
      </p:sp>
      <p:pic>
        <p:nvPicPr>
          <p:cNvPr id="46082" name="Picture 2" descr="http://pimg.imagesia.com/fichiers/1ct/roundcube-filtre_imagesia-com_1cter.png"/>
          <p:cNvPicPr>
            <a:picLocks noChangeAspect="1" noChangeArrowheads="1"/>
          </p:cNvPicPr>
          <p:nvPr/>
        </p:nvPicPr>
        <p:blipFill>
          <a:blip r:embed="rId2" cstate="print"/>
          <a:srcRect r="16430"/>
          <a:stretch>
            <a:fillRect/>
          </a:stretch>
        </p:blipFill>
        <p:spPr bwMode="auto">
          <a:xfrm>
            <a:off x="251520" y="719158"/>
            <a:ext cx="4104456" cy="2981912"/>
          </a:xfrm>
          <a:prstGeom prst="rect">
            <a:avLst/>
          </a:prstGeom>
          <a:noFill/>
        </p:spPr>
      </p:pic>
      <p:pic>
        <p:nvPicPr>
          <p:cNvPr id="46084" name="Picture 4" descr="http://portail.free.fr/data/l-aktu-free/nouveautes/2016-08-30/529-roundcubefreewebmailfiltres.jpg"/>
          <p:cNvPicPr>
            <a:picLocks noChangeAspect="1" noChangeArrowheads="1"/>
          </p:cNvPicPr>
          <p:nvPr/>
        </p:nvPicPr>
        <p:blipFill>
          <a:blip r:embed="rId3" cstate="print"/>
          <a:srcRect b="16001"/>
          <a:stretch>
            <a:fillRect/>
          </a:stretch>
        </p:blipFill>
        <p:spPr bwMode="auto">
          <a:xfrm>
            <a:off x="1529206" y="3501008"/>
            <a:ext cx="7315200" cy="3024336"/>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20688"/>
            <a:ext cx="7427168" cy="4752528"/>
          </a:xfrm>
        </p:spPr>
        <p:txBody>
          <a:bodyPr>
            <a:normAutofit/>
          </a:bodyPr>
          <a:lstStyle/>
          <a:p>
            <a:r>
              <a:rPr lang="fr-FR" sz="5400" b="1" dirty="0" smtClean="0">
                <a:solidFill>
                  <a:schemeClr val="accent2">
                    <a:lumMod val="75000"/>
                  </a:schemeClr>
                </a:solidFill>
              </a:rPr>
              <a:t>VOILA ! C’EST FINI ….</a:t>
            </a:r>
            <a:br>
              <a:rPr lang="fr-FR" sz="5400" b="1" dirty="0" smtClean="0">
                <a:solidFill>
                  <a:schemeClr val="accent2">
                    <a:lumMod val="75000"/>
                  </a:schemeClr>
                </a:solidFill>
              </a:rPr>
            </a:br>
            <a:r>
              <a:rPr lang="fr-FR" sz="5400" b="1" dirty="0" smtClean="0">
                <a:solidFill>
                  <a:schemeClr val="accent2">
                    <a:lumMod val="75000"/>
                  </a:schemeClr>
                </a:solidFill>
              </a:rPr>
              <a:t>JE VOUS REMERCIE POUR VOTRE ATTENTION ET VOUS DIS A BIENTÔT AVEC THELEME !</a:t>
            </a:r>
            <a:endParaRPr lang="fr-FR" sz="5400" b="1" dirty="0">
              <a:solidFill>
                <a:schemeClr val="accent2">
                  <a:lumMod val="75000"/>
                </a:schemeClr>
              </a:solidFill>
            </a:endParaRPr>
          </a:p>
        </p:txBody>
      </p:sp>
      <p:sp>
        <p:nvSpPr>
          <p:cNvPr id="1026" name="AutoShape 2" descr="data:image/jpeg;base64,/9j/4AAQSkZJRgABAQAAAQABAAD/2wCEAAkGBw8QEg4QDxIQFRUVFRAVFRUWDxUVFRYQFxIWGRgXFhUYHSggGBonGxYVITEiJikrLi4uFx8zODMtNygtLisBCgoKDg0OGxAQGislICUwLS0tLS0tListLS0tLS0tLS0tLy0tLS0tLS0tLi8tLS0tLS0tLS0tKy0tLS0tLS0tK//AABEIAO4A1AMBEQACEQEDEQH/xAAbAAEAAgMBAQAAAAAAAAAAAAAAAgYDBAUHAf/EAEgQAAEDAQQGBgUJBQYHAAAAAAEAAgMRBAUSIQYxQVFxkRMiYYGhsTJCUsHRYnKCkrLC0uHwBxQWI3MzQ1NjoqMVJDRUg5PT/8QAGgEBAAIDAQAAAAAAAAAAAAAAAAEFAgMEBv/EADkRAAIBAgMECAYBAgYDAAAAAAABAgMRBBIxBSFBURNhcYGRocHRFCIyseHw8UJSFSMzQ1NicoKS/9oADAMBAAIRAxEAPwD3FAEAQBAEAQBAEAQBAEAQBAEAQBAEAQGpeF4xQAGV1K6hrceAXPiMVSw6vUfdxNc6kYamG7b6gnJawkO14XChp2b1qw2Po4h5YPfyZFOtGe5HRXabSMrSWuANCQQDuNNaxkm4tIh70eaSuljkdic8SNJBOI4q8V4eTq05vM2pLr3+JUPMnv1Lxo5eDp4cT/SaS0nfQAg8iF6rZuJlXo3lqnZ9ZZUKjnHedVWBuCAIAgCAIAgCAIAgCAIAgCAIAgCAIAgCA+FGDzK3Wh8j3vkriJNQdnyabKLwtarOrNznr9uruKeUnJ3ZO65C2aAg067ORcAfAlZYaTjWg1zX3Jpu0kz0te4LcICp6bWVo6KUDMktd25VHvXntt0YpxqrV7n6HFi4rdI6uisQbZo6eticeJcR5AKw2VBRwsXzu/P2N2GVqaOurE3mleN6RWfD0pIxVoACTlrPDUuXE4ylh7dI9TXUqxhqbNnnbI1r2EFpzBC306kakVODumZxkpK6MizJCAIAgCAIAgCAIAgCAIAgCAIAgNa326OBuOV1BqGVSTuAWjEYmnQjmqMwnUjBXZr3ffVnnOFjut7LhQnhvWnD7QoV3li9/J7jGFaE3ZGS2XVBMayRtJ36jzGazrYKhWd5xV+ej8UTKlCWqOHfGjDAwvs4diGZaTWo7K7VVYzZEFTcqN7rhrfs6zmq4ZJXgb2jV7idgY8/zGjP5Tfa47117MxyrwySfzLzXP3NuHrZ1Z6nbVodBXtNv7GP+oPsOVLtv/Rj/wCXozlxf0rtNrRWTFZouzGP9R91F07Klmwseq682Z4Z3po66sTeVTTln/Tu/qD7K8/tyO+D7fQ4sWtGc+5rfaY2FsLHObiJqGk0NBl+t648FiMRTg404tq/saaU5xVoova9YWYQBAEAQBAEAQBAEAQBAEAQBAEBUdOAcUB2UfTjUV9y87txPPB8LP0OHF6orUby0hzSQQQQRsI1KjUnF5o6rQ5E7b0eoQyB7WuGpwBHAiq95CanFSWjLhO6uTWRJTNJ7AYJW2iKrQ41qPVk/PPxXmNp4Z4eqq1Pcn5P8+5X4inklmibVk0xibGTaqtI2taSHHgNR8F24Ta8ZK1Xc+a4+z8jbTxSatIrd6aVOtsjY2swRtxEVNXk01nYMq5DmuHaOL+ISSVkmaa9XObF26VfuVI3xl7HEuJaaOachkDkRlqyTZuN6CLi1dXuKFbIrWLhdmkVjtFOilZX2HHC/wCqdfcvQUsVSqfTI7Y1Yy0ZXb/nNqtLIojUDqNOzET1ncPwrzuPqPFYlU6fDcu3i/3kcVaXSVLR7C4WKythYyNmpopxO0ntJXpaFGNGmoR0R3wioqyM62mQQBAEAQBAEAQBAEAQBAEAQBAEBgtljjmbglaHDXtFDvBGYWmtQp1o5aiujGcIzVmci06KWdw6hew9jsQ7w74quqbGoSXy3Xff7miWFg9NxqMltV3jC9olh2OBoW/Dgcu1cynidnrLJZoc+Xt37us1p1KG570bsOlNld6Re3iyv2arrhtjDvW67va5sWKg9Sq6V6aCUOggZ1ajE94IJLTXqt2atZz7AuXHY2FeHRxW7n7GutWU1lWhyJgJYjh9ZtRxGY8QqJfLLecejOVdR/mt+l9krfV+kzloZb6PXaPk+8qKOhETFd1k6Q1cOqNfadympPKiWz0jQy7vStDhvazh6x93NWuxsNrWfYvV+nidOFp/1stS9AdoQBAEAQBAEAQBAEAQBAEAQBAEAQBAEB8c0EEEVByI7FDSaswUvSW4xD/Ni9AnNvsns3jy4avM7S2f0P8AmU/p4rl+Pt2aV9ehk+aOhULysOPrt9LaN4+KradS25nOmYrmm9KM8R7x+u1TWjxJkj5DBgtFNnWcOBaffkpcr0xfcfLdCZJsI3Nqdw3+KQkowuE7IsWj92skkjhzDcyaa6AV8T5rZhKPxFdQlpx7jKlDPOzPRoo2tDWtAAAAAGwBexhFQioxW5FokkrImsiQgCAIAgCAIAgCAIAgCAIAgCAIAgCAIAgKx+0R5bZMTSQRLGQRvzXBtJ2o96NGI+go9gtYkGfpDWPeF5OcMrK5qxm6BmLHTrb/AIrHM7WIuZKCtdu/sUEANGZpr1oDv6GNrO47o3faarXYyviG/wDq/ujpwq+fuLsvUliEAQBAEAQEXPAyJA71i5Jasi6JLIkIAgCAIAgCAIAgCAIAgNS8rwjs7McldwA1k7gufE4mGHhnn/JhUqKCuzUuu/4ZzhzY72XUz4HaubC7So13l0fJ+hrp14z3aM4v7TpgLNGyubpW8g1xPu5qNqStSS5sjEv5TzmxtkDmuY1xp2ZU3Erz08trM4XYsS5DWfEAQFi0J/tpf6f3grnYn+tLs9Tqwn1vsLmvSlgEAQBAEBU770kOJ0cPojIuDqYjtAIzp2inx89jdq/M4UtFxva/4/dNeGriN9onEdfJGRbDnsIzPM5qu+Lm/wCleBo6R8kblk0gfFTC2mYq3F1CNtB6p7R3rdS2lKl9K7r7vx3d5nGu46F0sNrZMxsjDkeYO0HtXpqFeNampw0ZYQmpq6M63GQQBAEAQBAEAQBAEBUNOHnHANmF576ivkOa85txvPBcLP0OHFvejg2KxyTOwRtqde4AbydiqKNCdaWSCuzljBydkdS06O20gF1H01DpakcMSsKmzMZbf83/ALX+5vlh6vb3nKnskrDR7Ht4tI8VXVKVSnunFrtRocXHVGFzSNYI4iiwaa1IPiEBAdzQuX/mHt3xu54mlW+xXau1zXqjqwv19xeV6csAgCAIDlaS20wwPLTRzqMb36zyBVftOu6OHdtXuXf+DTiJ5YHm1skdkxnpHbubvXlacVbM9CtiuLNNt3irRrc40GebnbgNpW+Mqk/oTfYrmacnobVnY6M4TXDWmetp+C1StO/NGL3lt0MtpbI6E6nguHz2/EeSs9jV3Gq6T0e/vX4+x0YWdpZeZc16U7wgCAIDi6R34LK0NYA6R2YB1Ae06nltVdj8fHDKy3yf7dmitW6PdxKwzSe3scHSBpafVdFhFOwjPzVUtq4iLvLTk1Y5viZp7y7XVeDLRG2RmVciDra4awVf4bEQr088f4Z205qaujbW8zCAIDDarJHKAJGNcBqqK0PYtVWhTqq1SKZjKEZao+2azRxjDG1rRuAA5qaVGnSVoRS7BGKjojKthkEBWNNLFVrJwM29V3zTqPccvpKi21QvFVlw3Ps4ef3OPFw3KRUV544QgN7RGTDamdoc3mrTZcrYldjOnDv50ejr1RYhAEAQFW05eaWduysh7wG/Eqg25L6I9r+3ucWLehzNE7mjndNLLUhrmtDa0Bo2prtpmFr2dgadeClPg9OD7SKFFTV2crT21YL3uKJgADX2cgAUAD5zHkOFV6OKUVZaHZpuRb7+u6KZj3EdcNdRwyNQMq7xWi4sXg6dVZ2vmSdn78zCpSjLfxKdZLW6KSOVtKtNRXVmKZ815SnUlRqZ4aorYycZXRZnaQPoCZmVIBo2GtOzWVbvackruou6P8nT07/u8jD/ABLIP7xx/wDAz8QWt7Vnwk//AJXujH4h8/IzwaTPNAXx/Shc3xDyAtkNqzvvku+LXqZLEvmvD8mRml1CWyRaiRVr67dgIHms1trLJqcPB+/uZLF23NGax3hYHyumLiJDSnSCgaAKdU+iOazo4nBTrOq38z/u4dnDzJjUpOWZ69Z3yGPbnhc08CCPerhqNSNnZp96OrdJGnd11sgdKYyQ19Dg2NIrmOa58Ng4YeUnB7nw5dhrhSUG7cTfXWbQgCAIAgCAIDWvKzdLFLH7TSB87YedFoxNLpaMoc158PMwqRzRaPM14dFQFIMl2SYLRC75Q8RTzXZgpZa0H1m2k7TR6ivZFqEAQBAVPTWVjuiDTVzS4EDZUDWd+S89tqcJZUnvV79/8HDi2naxj0LtABnj34Xjt2O+6t2xqiyuHf8AvkZ4WW6xWdPYMV83G7eYv9u0F58Crw6mXe9J8MUh+SQOJFB5rnxNRQpSl1GNR2i2UGYrxi3u5VH2CTYe5RJcQ0Z1gYhAEAQGxZLbLCaxPc3gcjxByK2Uq9Si705NfvLQzjOUdGWa69KwaNtAwn22+j3jWP1qV5hdsp/LWVutad6/e466eK4TLLG8OAc0gg5gg1BHYVeRkpK8XdHWmnvRJZEhAEAQBAEAQHm17w4J527nupwJqPAheIxcMlecet+e8qaitNo01oNZilfhcx/skHkarZSllkny3mUXZ3PVbK/Exh3tHkvcQd4plutDKsiQgK3fN91JihNAMnPGsn2WnzPJUmMx+ZunTe7i/Rer8Dkq1rvLE4jwHAgqrklJWOd2asaNmldE8EGhadf61ii00K0qE7mEJODNu8Gx2i03fa31Bs37x1W0LX9JGGjM6qEVXoYbUg474+Gh2rEJ72hfF5mTIZDdXzO0qpx2Pdb5Vp++Zz1qznuODKc1XxRoRkhiOsqJS4BszrAxCAIAgCAIDauS/wCWzO2ujJ6zK+Ldx81Y4PGTw7trHivbrN9Kq4dh6NZbQyVrXsNWkVB/W1eppVY1YKcHdMsYyUldGVbDIIAgCAIAgKHpbHS0vPtNY7ww/dXktrRy4pvmk/T0K3Eq1RnGVcc5r2jMFZRJR6ToxP0llgd8mh4jIr2WCnnoRfUWtF3gjqLqNhxNKrzMMYYw9eSo7QzaeOzv7FVbVxbo08kdZeS4+38HNiamWNlqylicjUvM9I0cFx+8O7FPSyGZmN7ydawcm9SG7kVBB8cKoSfGsA1KW2wSUEBAEAQBACUBhkLnZAGizVkSGQb0c+QuWTRS8jHIInHqSGnCTYe/VyVjsrFulV6N/TL78PHTwOjDVMssr0Zd16osQgCAIAgCApmmzP5sTt7KcnH4rzO242rRfNfZv3K/Fr512Fdcqc5TWkKzRJdf2fWisEkfsSHk4A+dV6bZE70XHk/uWGGd42LSrU6Sg6VTl9pkGxoa0cqnxJXkdqVM+Jl1WXr92VmIleozkKvNAQBAEAQBAEAQBAEAQBAEAQH0EjMaxmOKXa3oHp1kmxxxv9prXcwCvdUanSU4z5pPxLiDvFMzLYZBAEAQBAVPTludnPZIPsfFee24vmpvt9DhxeqKo8qjRyGrIVmiSxfs8tNJ54/bYHDix1PJ3grrY87TlHmvt/J1YV/M0X9egO4880kZS0z12kHuLQvG7RjlxU+30RV11aozmrjNIQBAYrVP0bS/C5wGZDRV2HaQNtNdNeulTkcoRzO17EpXI2O2RTNxxPa8bwdXEawewqZ05QdpKxLi1qZ1gYhAEAQBAYLZbIoW45XtYO06+A1k9gWcKcpu0VcyUW9D5YLUZW9Jhc1pPUDsnFmxxHq1zoN1DtoFSGR5b35iSs7GwsDEIBVQD0u64y2GBp1iOMHjhC9xhYuNCEXwS+xb01aCXUbS3mYQBAEAQFY04b1ID8pw5j8lRbcXywfWzjxeiKZIV59HEashWxEm5ozaujtdmdsLsB4PBaPEhd2Ankrxfd47jbRdpo9YXqyzKjpxYT1LQ0Zeg/sz6p8SOSoNs4feqy7H6fvYcWKh/UVLGqKxxjGlgMaWA6RLA494XFFI4yRl0MntxmlT2ga+6hXVTxU4rLLeuTNkajW570ahjvSL0JI5hsxAB3fWn2itt8LPVOP7+8DK9N9RH/jl4M9OyV+aHU8MSfDYd6VP3yHRwekj5/E1q/7KT/c/+an4Kl/yLy9yeij/AHH3/jtvd6FkI+cH08cKj4bDrWp9vyR0cFrIBl6zek+OEbaUr3UxHxCXwkNE5fvd9hemus27Bo/Exwklc6aTLrSGoB7GmviStdTFzkssVlXUYyqN7luO10i5LGsY0sBjSwN+4rGbRMxnqg4n/MGvnq7104PDOvWUOGr7PzobKUM8rHpi9mWoQBAEAQBAV3Tdv8mM7pB4scqbba/yYv8A7ejOXFr5V2lEkK84jgNWQrYiTXMhaQ5usEEcQahbItp3Rkj2qzTCRjHt1Oa1w4EVHmvZQkpRUlxLVO6ufbRC2RrmPALXAgjsKThGcXGWjDSaszzPSC55LI+hqYyeo/f2Hc7zXk8Xg5YeVtVwf7xK2rScH1HKxrksahjSwGNLAY0sBjSwGNLAdIlgMaWAxpYDGlgMaWAxpYDGlgWvRq+bPZoiOjeZHE4iKUO4VJyH5qzwePpYam04tyfHd3HRSrRprTeb0mmB9WEd8nuAW2W3Jf0w8/wZPFvgjXfpdPsZEO5x960vbVfhGPn7mPxc+SMZ0qtX+V9Q/FYf4xierw/JHxVTqI/xTat8f1PzUf4xierw/JHxNQkNKrV/l/UPxU/4xierw/JPxVQm3S20bWxH6Lh95ZLbWI4qPg/cn4ufUa976QOtEfRujaMwahx2di14naU8RTySilxuY1K7nGzRXJCuBGk1pCtiJNWQrNEnq+hVp6SxWc7WgsP0HFo8AF6nAzzUI+HgWNB3gjuLrNpVNJbeZ3GyRUI9cnVUZ4QdlN+/JUG0cU60/h6Xe+zh79e7mcVeo5PJEpNrsL2Eihy2HWPiqa7i8slZnLpuZpY1lYDGlgMaWAxpYDGlgMaWAxpYDGlgMaWAxpYEmAnVzQGw1tFiDLA6h4rGS3EM2lrMQgCAIAgCAxyFSiTVkKzRJrSFbESashWaJPQv2e/vDbK6kdWule5pJpVuFoy7Kg+Kv9nKao6cTtw+bKWHSG8OghcR6TuqzidvcM+S3bRxXQUW1q9y9+4zr1Mkd2pVLgjzkeewc8z5BefwEd8pd3ucVFas3ryiYWOLx6IJB2g7KHiuvEwhKm3JaG2ok1vKtLA1/pDv281SqTRyXNCa73D0TXitqqLiZJmo+J49U92f5rYmiTE59NYI4gjzWVibEenG8c0ysWHTDeOaZWLH0Sg6s+GaZRYyNY86mu5U81G4gzMszjrIHiVjmQuZ2QNHbxWNyDKoB8JUg+NdmOIR6A3mOWhmJJCAoBtQ3bO/NkUhG/AQOZyW+GGrT+mDfcZqnJ6IzG5bV/gv8PitnwOJ/wCNmXQz5EDdNp/wZfqFYvB4hf7cvAjop8mYX3Taj/cTf+sqVhK/9kvBjop8mY/4ftjtUEnfQeZW+OBxD/oZkqM+Rmh0Ltr/AEhGz50gP2Krpp7Lry1SXa/a5sWHmzvXVoHBGQ60OMpHq0wx941u507FY0Nl04O83f7G+GGS+reW1rQAAAABkANQCtFuOkpGmFqxz4NkYA+k7M+GHkvK7XrZ6+XhFeb3v0K7EyvO3IyXKykQO8uPu9y2YKNqV+d/YmkvlMd/S0Y1vtHwH5kLDHztBR5+n6iKz3WOEqo5ggPjmg6wlySBgHaO9ZZmLkHWbt5hTnJuQ/dfmqc4uOhd+imZC586J25TmQuOjduKXQuRLHbjyS6B8LHbjyU3RJEsduKm6Fw1hqMtoUNoXNgPpmtZiW67dFS8NfLIACAQGZkg6uscvAq5w2xnNKVSVlyXv/J1U8K3vkyxWK6oIf7ONoPtHN3M5q5o4KhR+iKvz1fidcKUI6I3V1GwIAgCAIAgCAIDzO8pccszt738sRp4Lw2InnrTl1v7lRN3k2d+wNpHGPkt8RX3q4oK1KK6kdUFaKORfslZAPZaOZz+CrsdK9S3JGis/mOcuM0hAEAQBAEAQCqAiSgIkqSSJKkESUBElSCJKkk9B0Jt/SwYCetEcP0Dm33j6K9Psqtno5XrHd3cPbuLDDTvC3IsCszoCAIAgCAIAgCAIDyt51nivASerKUtrBQAbgB4L0aVlY7kVq8X1lkPyiOWXuVHiJXqyfX9txyTd5M1lpMAgCAIAgCA+EoCJKkkgSpBElARJUgiSpJIkoCJKkHe0ItvR2kMOqQFp+cOs0+BH0lZbLq5K+XhLd6o6MPK07cz0denLAIAgCAIAgCAIAgPL7Qyj3t3OcOTiF4SpG03Hra8ymas7FrXoDuKi91STvJPMrzrd22cLIqCAgCAID4SgIkqQRJUkkSUBElSCJKkkiSgIkqQQJUg+EoSZLHaOjkik9h7HcnArZTnkmpcmmTF2aZ7IvaFsEAQBAEAQBAEAQHnV+xYLROPll31qO968XjYZMTNdd/Hf6lVWVps7s7qNedwcfBW83aLZ0y0ZUgvOo4QpAQAlARJUgiShJAlSCJKkESUBElSSRJUgiSgIkqSSJKkESUBBxUg9psT8UcTt7GHm0L2dN3in1FtHRGZZkhAEAQBAEAQBAUvTWDDKx/tsp9Jp+BC8xtunlrKfNfb+UV+LjaV+Zntjv5Uh+Q7xat1d/5Un1P7Gcn8rKuqI4hVARJQESVJJElSCJKAiSpBElSSRJUgiSgIkqSSJKkECUBElSCJKkki4oD2uwNpFCNzGDk0L2VNWguwtI6IzrMyCAIAgCAIAgCA4WmFmxwYxrY4H6JyPmD3Kp2xSz0M39rv3aHNio3hfkciZ9bNX/Lb5AKvnLNhr9Rob/yyukqnOUiSpJIkqQQJQESVIIkqSSJKAiSpBElSCJKEkSVIIkqQRJQkiSpBElSD7BGXvYwa3Oa0cXED3rKMXKSiuJKV9x7iBTJeyLU+oAgCAIAgCAIAgMdphEjHsdqcC08CKLCrTVSDg9GrESWZNMo5q2zSsd6TC5h4h/5rzCTWGlCWqun4ld/ttcjgkqtNBElARJUgiSpJIkoCJKkESVIIkoSRJUggSpBElCSJKkESVIIkoCJKkHZ0MsvS2yzjY0mQ9mAVH+rCuzA089ePVv8AA20Y3mj15enLEIAgCAIAgCAIAgCAqWk9n6M2gj0ZGB/02kB3hgPNUW0KWRzfCSv3rc/TzOOvGzfWU4lUJxESUBElSSRJUgiSgIkqSSJKkESUBElSCJKkkiSgIkqQRJUggShJElSC/fsvsGVotJGukbeAo533ORV1sqlulUfYdWGjrIvquDrCAIAgCAIAgCAIAgMFsskczcEjcQ3VI8QtdWjCrHLNXRjKKkrM5MuiVjOpr28JHe+q4ZbJwz0TXezS8NTNWTQmzn0ZJhxLD91aXsalwk/L2MfhY82asmgo9WcjjED5OC1vYq4T8vyYvCdZgfoLJsnZ3xke9YPY0uE14fkj4V8zXfoNadkkB4l4+6Vg9j1uEl5+xHws+aNWbQ+1N1ug+u/8C1vZlZcV5+xi8PJcjUl0dnbrdF9Z34VreBqLiv3uMOiZoyXbINZZzPwWt4aa5fvcRkZrPgcNdFrcGiLGFwKixBBLA+iIncslBsmxmZd73ai3mfgtscPJ8iVE2o9HZ3anRfWd+FbVg581+9xn0bNuLQu1O1Pg+u/8C2rZ1R8V5+xl0Euo9KuK7hZoIYRTqt6xG15zceZKvKFJUqahyOyEcsUjfW4zCAIAgCAIAgCA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data:image/jpeg;base64,/9j/4AAQSkZJRgABAQAAAQABAAD/2wCEAAkGBw8QEg4QDxIQFRUVFRAVFRUWDxUVFRYQFxIWGRgXFhUYHSggGBonGxYVITEiJikrLi4uFx8zODMtNygtLisBCgoKDg0OGxAQGislICUwLS0tLS0tListLS0tLS0tLS0tLy0tLS0tLS0tLi8tLS0tLS0tLS0tKy0tLS0tLS0tK//AABEIAO4A1AMBEQACEQEDEQH/xAAbAAEAAgMBAQAAAAAAAAAAAAAAAgYDBAUHAf/EAEgQAAEDAQQGBgUJBQYHAAAAAAEAAgMRBAUSIQYxQVFxkRMiYYGhsTJCUsHRYnKCkrLC0uHwBxQWI3MzQ1NjoqMVJDRUg5PT/8QAGgEBAAIDAQAAAAAAAAAAAAAAAAEFAgMEBv/EADkRAAIBAgMECAYBAgYDAAAAAAABAgMRBBIxBSFBURNhcYGRocHRFCIyseHw8UJSFSMzQ1NicoKS/9oADAMBAAIRAxEAPwD3FAEAQBAEAQBAEAQBAEAQBAEAQBAEAQGpeF4xQAGV1K6hrceAXPiMVSw6vUfdxNc6kYamG7b6gnJawkO14XChp2b1qw2Po4h5YPfyZFOtGe5HRXabSMrSWuANCQQDuNNaxkm4tIh70eaSuljkdic8SNJBOI4q8V4eTq05vM2pLr3+JUPMnv1Lxo5eDp4cT/SaS0nfQAg8iF6rZuJlXo3lqnZ9ZZUKjnHedVWBuCAIAgCAIAgCAIAgCAIAgCAIAgCAIAgCA+FGDzK3Wh8j3vkriJNQdnyabKLwtarOrNznr9uruKeUnJ3ZO65C2aAg067ORcAfAlZYaTjWg1zX3Jpu0kz0te4LcICp6bWVo6KUDMktd25VHvXntt0YpxqrV7n6HFi4rdI6uisQbZo6eticeJcR5AKw2VBRwsXzu/P2N2GVqaOurE3mleN6RWfD0pIxVoACTlrPDUuXE4ylh7dI9TXUqxhqbNnnbI1r2EFpzBC306kakVODumZxkpK6MizJCAIAgCAIAgCAIAgCAIAgCAIAgNa326OBuOV1BqGVSTuAWjEYmnQjmqMwnUjBXZr3ffVnnOFjut7LhQnhvWnD7QoV3li9/J7jGFaE3ZGS2XVBMayRtJ36jzGazrYKhWd5xV+ej8UTKlCWqOHfGjDAwvs4diGZaTWo7K7VVYzZEFTcqN7rhrfs6zmq4ZJXgb2jV7idgY8/zGjP5Tfa47117MxyrwySfzLzXP3NuHrZ1Z6nbVodBXtNv7GP+oPsOVLtv/Rj/wCXozlxf0rtNrRWTFZouzGP9R91F07Klmwseq682Z4Z3po66sTeVTTln/Tu/qD7K8/tyO+D7fQ4sWtGc+5rfaY2FsLHObiJqGk0NBl+t648FiMRTg404tq/saaU5xVoova9YWYQBAEAQBAEAQBAEAQBAEAQBAEBUdOAcUB2UfTjUV9y87txPPB8LP0OHF6orUby0hzSQQQQRsI1KjUnF5o6rQ5E7b0eoQyB7WuGpwBHAiq95CanFSWjLhO6uTWRJTNJ7AYJW2iKrQ41qPVk/PPxXmNp4Z4eqq1Pcn5P8+5X4inklmibVk0xibGTaqtI2taSHHgNR8F24Ta8ZK1Xc+a4+z8jbTxSatIrd6aVOtsjY2swRtxEVNXk01nYMq5DmuHaOL+ISSVkmaa9XObF26VfuVI3xl7HEuJaaOachkDkRlqyTZuN6CLi1dXuKFbIrWLhdmkVjtFOilZX2HHC/wCqdfcvQUsVSqfTI7Y1Yy0ZXb/nNqtLIojUDqNOzET1ncPwrzuPqPFYlU6fDcu3i/3kcVaXSVLR7C4WKythYyNmpopxO0ntJXpaFGNGmoR0R3wioqyM62mQQBAEAQBAEAQBAEAQBAEAQBAEBgtljjmbglaHDXtFDvBGYWmtQp1o5aiujGcIzVmci06KWdw6hew9jsQ7w74quqbGoSXy3Xff7miWFg9NxqMltV3jC9olh2OBoW/Dgcu1cynidnrLJZoc+Xt37us1p1KG570bsOlNld6Re3iyv2arrhtjDvW67va5sWKg9Sq6V6aCUOggZ1ajE94IJLTXqt2atZz7AuXHY2FeHRxW7n7GutWU1lWhyJgJYjh9ZtRxGY8QqJfLLecejOVdR/mt+l9krfV+kzloZb6PXaPk+8qKOhETFd1k6Q1cOqNfadympPKiWz0jQy7vStDhvazh6x93NWuxsNrWfYvV+nidOFp/1stS9AdoQBAEAQBAEAQBAEAQBAEAQBAEAQBAEB8c0EEEVByI7FDSaswUvSW4xD/Ni9AnNvsns3jy4avM7S2f0P8AmU/p4rl+Pt2aV9ehk+aOhULysOPrt9LaN4+KradS25nOmYrmm9KM8R7x+u1TWjxJkj5DBgtFNnWcOBaffkpcr0xfcfLdCZJsI3Nqdw3+KQkowuE7IsWj92skkjhzDcyaa6AV8T5rZhKPxFdQlpx7jKlDPOzPRoo2tDWtAAAAAGwBexhFQioxW5FokkrImsiQgCAIAgCAIAgCAIAgCAIAgCAIAgCAIAgKx+0R5bZMTSQRLGQRvzXBtJ2o96NGI+go9gtYkGfpDWPeF5OcMrK5qxm6BmLHTrb/AIrHM7WIuZKCtdu/sUEANGZpr1oDv6GNrO47o3faarXYyviG/wDq/ujpwq+fuLsvUliEAQBAEAQEXPAyJA71i5Jasi6JLIkIAgCAIAgCAIAgCAIAgNS8rwjs7McldwA1k7gufE4mGHhnn/JhUqKCuzUuu/4ZzhzY72XUz4HaubC7So13l0fJ+hrp14z3aM4v7TpgLNGyubpW8g1xPu5qNqStSS5sjEv5TzmxtkDmuY1xp2ZU3Erz08trM4XYsS5DWfEAQFi0J/tpf6f3grnYn+tLs9Tqwn1vsLmvSlgEAQBAEBU770kOJ0cPojIuDqYjtAIzp2inx89jdq/M4UtFxva/4/dNeGriN9onEdfJGRbDnsIzPM5qu+Lm/wCleBo6R8kblk0gfFTC2mYq3F1CNtB6p7R3rdS2lKl9K7r7vx3d5nGu46F0sNrZMxsjDkeYO0HtXpqFeNampw0ZYQmpq6M63GQQBAEAQBAEAQBAEBUNOHnHANmF576ivkOa85txvPBcLP0OHFvejg2KxyTOwRtqde4AbydiqKNCdaWSCuzljBydkdS06O20gF1H01DpakcMSsKmzMZbf83/ALX+5vlh6vb3nKnskrDR7Ht4tI8VXVKVSnunFrtRocXHVGFzSNYI4iiwaa1IPiEBAdzQuX/mHt3xu54mlW+xXau1zXqjqwv19xeV6csAgCAIDlaS20wwPLTRzqMb36zyBVftOu6OHdtXuXf+DTiJ5YHm1skdkxnpHbubvXlacVbM9CtiuLNNt3irRrc40GebnbgNpW+Mqk/oTfYrmacnobVnY6M4TXDWmetp+C1StO/NGL3lt0MtpbI6E6nguHz2/EeSs9jV3Gq6T0e/vX4+x0YWdpZeZc16U7wgCAIDi6R34LK0NYA6R2YB1Ae06nltVdj8fHDKy3yf7dmitW6PdxKwzSe3scHSBpafVdFhFOwjPzVUtq4iLvLTk1Y5viZp7y7XVeDLRG2RmVciDra4awVf4bEQr088f4Z205qaujbW8zCAIDDarJHKAJGNcBqqK0PYtVWhTqq1SKZjKEZao+2azRxjDG1rRuAA5qaVGnSVoRS7BGKjojKthkEBWNNLFVrJwM29V3zTqPccvpKi21QvFVlw3Ps4ef3OPFw3KRUV544QgN7RGTDamdoc3mrTZcrYldjOnDv50ejr1RYhAEAQFW05eaWduysh7wG/Eqg25L6I9r+3ucWLehzNE7mjndNLLUhrmtDa0Bo2prtpmFr2dgadeClPg9OD7SKFFTV2crT21YL3uKJgADX2cgAUAD5zHkOFV6OKUVZaHZpuRb7+u6KZj3EdcNdRwyNQMq7xWi4sXg6dVZ2vmSdn78zCpSjLfxKdZLW6KSOVtKtNRXVmKZ815SnUlRqZ4aorYycZXRZnaQPoCZmVIBo2GtOzWVbvackruou6P8nT07/u8jD/ABLIP7xx/wDAz8QWt7Vnwk//AJXujH4h8/IzwaTPNAXx/Shc3xDyAtkNqzvvku+LXqZLEvmvD8mRml1CWyRaiRVr67dgIHms1trLJqcPB+/uZLF23NGax3hYHyumLiJDSnSCgaAKdU+iOazo4nBTrOq38z/u4dnDzJjUpOWZ69Z3yGPbnhc08CCPerhqNSNnZp96OrdJGnd11sgdKYyQ19Dg2NIrmOa58Ng4YeUnB7nw5dhrhSUG7cTfXWbQgCAIAgCAIDWvKzdLFLH7TSB87YedFoxNLpaMoc158PMwqRzRaPM14dFQFIMl2SYLRC75Q8RTzXZgpZa0H1m2k7TR6ivZFqEAQBAVPTWVjuiDTVzS4EDZUDWd+S89tqcJZUnvV79/8HDi2naxj0LtABnj34Xjt2O+6t2xqiyuHf8AvkZ4WW6xWdPYMV83G7eYv9u0F58Crw6mXe9J8MUh+SQOJFB5rnxNRQpSl1GNR2i2UGYrxi3u5VH2CTYe5RJcQ0Z1gYhAEAQGxZLbLCaxPc3gcjxByK2Uq9Si705NfvLQzjOUdGWa69KwaNtAwn22+j3jWP1qV5hdsp/LWVutad6/e466eK4TLLG8OAc0gg5gg1BHYVeRkpK8XdHWmnvRJZEhAEAQBAEAQHm17w4J527nupwJqPAheIxcMlecet+e8qaitNo01oNZilfhcx/skHkarZSllkny3mUXZ3PVbK/Exh3tHkvcQd4plutDKsiQgK3fN91JihNAMnPGsn2WnzPJUmMx+ZunTe7i/Rer8Dkq1rvLE4jwHAgqrklJWOd2asaNmldE8EGhadf61ii00K0qE7mEJODNu8Gx2i03fa31Bs37x1W0LX9JGGjM6qEVXoYbUg474+Gh2rEJ72hfF5mTIZDdXzO0qpx2Pdb5Vp++Zz1qznuODKc1XxRoRkhiOsqJS4BszrAxCAIAgCAIDauS/wCWzO2ujJ6zK+Ldx81Y4PGTw7trHivbrN9Kq4dh6NZbQyVrXsNWkVB/W1eppVY1YKcHdMsYyUldGVbDIIAgCAIAgKHpbHS0vPtNY7ww/dXktrRy4pvmk/T0K3Eq1RnGVcc5r2jMFZRJR6ToxP0llgd8mh4jIr2WCnnoRfUWtF3gjqLqNhxNKrzMMYYw9eSo7QzaeOzv7FVbVxbo08kdZeS4+38HNiamWNlqylicjUvM9I0cFx+8O7FPSyGZmN7ydawcm9SG7kVBB8cKoSfGsA1KW2wSUEBAEAQBACUBhkLnZAGizVkSGQb0c+QuWTRS8jHIInHqSGnCTYe/VyVjsrFulV6N/TL78PHTwOjDVMssr0Zd16osQgCAIAgCApmmzP5sTt7KcnH4rzO242rRfNfZv3K/Fr512Fdcqc5TWkKzRJdf2fWisEkfsSHk4A+dV6bZE70XHk/uWGGd42LSrU6Sg6VTl9pkGxoa0cqnxJXkdqVM+Jl1WXr92VmIleozkKvNAQBAEAQBAEAQBAEAQBAEAQH0EjMaxmOKXa3oHp1kmxxxv9prXcwCvdUanSU4z5pPxLiDvFMzLYZBAEAQBAVPTludnPZIPsfFee24vmpvt9DhxeqKo8qjRyGrIVmiSxfs8tNJ54/bYHDix1PJ3grrY87TlHmvt/J1YV/M0X9egO4880kZS0z12kHuLQvG7RjlxU+30RV11aozmrjNIQBAYrVP0bS/C5wGZDRV2HaQNtNdNeulTkcoRzO17EpXI2O2RTNxxPa8bwdXEawewqZ05QdpKxLi1qZ1gYhAEAQBAYLZbIoW45XtYO06+A1k9gWcKcpu0VcyUW9D5YLUZW9Jhc1pPUDsnFmxxHq1zoN1DtoFSGR5b35iSs7GwsDEIBVQD0u64y2GBp1iOMHjhC9xhYuNCEXwS+xb01aCXUbS3mYQBAEAQFY04b1ID8pw5j8lRbcXywfWzjxeiKZIV59HEashWxEm5ozaujtdmdsLsB4PBaPEhd2Ankrxfd47jbRdpo9YXqyzKjpxYT1LQ0Zeg/sz6p8SOSoNs4feqy7H6fvYcWKh/UVLGqKxxjGlgMaWA6RLA494XFFI4yRl0MntxmlT2ga+6hXVTxU4rLLeuTNkajW570ahjvSL0JI5hsxAB3fWn2itt8LPVOP7+8DK9N9RH/jl4M9OyV+aHU8MSfDYd6VP3yHRwekj5/E1q/7KT/c/+an4Kl/yLy9yeij/AHH3/jtvd6FkI+cH08cKj4bDrWp9vyR0cFrIBl6zek+OEbaUr3UxHxCXwkNE5fvd9hemus27Bo/Exwklc6aTLrSGoB7GmviStdTFzkssVlXUYyqN7luO10i5LGsY0sBjSwN+4rGbRMxnqg4n/MGvnq7104PDOvWUOGr7PzobKUM8rHpi9mWoQBAEAQBAV3Tdv8mM7pB4scqbba/yYv8A7ejOXFr5V2lEkK84jgNWQrYiTXMhaQ5usEEcQahbItp3Rkj2qzTCRjHt1Oa1w4EVHmvZQkpRUlxLVO6ufbRC2RrmPALXAgjsKThGcXGWjDSaszzPSC55LI+hqYyeo/f2Hc7zXk8Xg5YeVtVwf7xK2rScH1HKxrksahjSwGNLAY0sBjSwGNLAdIlgMaWAxpYDGlgMaWAxpYDGlgWvRq+bPZoiOjeZHE4iKUO4VJyH5qzwePpYam04tyfHd3HRSrRprTeb0mmB9WEd8nuAW2W3Jf0w8/wZPFvgjXfpdPsZEO5x960vbVfhGPn7mPxc+SMZ0qtX+V9Q/FYf4xierw/JHxVTqI/xTat8f1PzUf4xierw/JHxNQkNKrV/l/UPxU/4xierw/JPxVQm3S20bWxH6Lh95ZLbWI4qPg/cn4ufUa976QOtEfRujaMwahx2di14naU8RTySilxuY1K7nGzRXJCuBGk1pCtiJNWQrNEnq+hVp6SxWc7WgsP0HFo8AF6nAzzUI+HgWNB3gjuLrNpVNJbeZ3GyRUI9cnVUZ4QdlN+/JUG0cU60/h6Xe+zh79e7mcVeo5PJEpNrsL2Eihy2HWPiqa7i8slZnLpuZpY1lYDGlgMaWAxpYDGlgMaWAxpYDGlgMaWAxpYEmAnVzQGw1tFiDLA6h4rGS3EM2lrMQgCAIAgCAxyFSiTVkKzRJrSFbESashWaJPQv2e/vDbK6kdWule5pJpVuFoy7Kg+Kv9nKao6cTtw+bKWHSG8OghcR6TuqzidvcM+S3bRxXQUW1q9y9+4zr1Mkd2pVLgjzkeewc8z5BefwEd8pd3ucVFas3ryiYWOLx6IJB2g7KHiuvEwhKm3JaG2ok1vKtLA1/pDv281SqTRyXNCa73D0TXitqqLiZJmo+J49U92f5rYmiTE59NYI4gjzWVibEenG8c0ysWHTDeOaZWLH0Sg6s+GaZRYyNY86mu5U81G4gzMszjrIHiVjmQuZ2QNHbxWNyDKoB8JUg+NdmOIR6A3mOWhmJJCAoBtQ3bO/NkUhG/AQOZyW+GGrT+mDfcZqnJ6IzG5bV/gv8PitnwOJ/wCNmXQz5EDdNp/wZfqFYvB4hf7cvAjop8mYX3Taj/cTf+sqVhK/9kvBjop8mY/4ftjtUEnfQeZW+OBxD/oZkqM+Rmh0Ltr/AEhGz50gP2Krpp7Lry1SXa/a5sWHmzvXVoHBGQ60OMpHq0wx941u507FY0Nl04O83f7G+GGS+reW1rQAAAABkANQCtFuOkpGmFqxz4NkYA+k7M+GHkvK7XrZ6+XhFeb3v0K7EyvO3IyXKykQO8uPu9y2YKNqV+d/YmkvlMd/S0Y1vtHwH5kLDHztBR5+n6iKz3WOEqo5ggPjmg6wlySBgHaO9ZZmLkHWbt5hTnJuQ/dfmqc4uOhd+imZC586J25TmQuOjduKXQuRLHbjyS6B8LHbjyU3RJEsduKm6Fw1hqMtoUNoXNgPpmtZiW67dFS8NfLIACAQGZkg6uscvAq5w2xnNKVSVlyXv/J1U8K3vkyxWK6oIf7ONoPtHN3M5q5o4KhR+iKvz1fidcKUI6I3V1GwIAgCAIAgCAIDzO8pccszt738sRp4Lw2InnrTl1v7lRN3k2d+wNpHGPkt8RX3q4oK1KK6kdUFaKORfslZAPZaOZz+CrsdK9S3JGis/mOcuM0hAEAQBAEAQCqAiSgIkqSSJKkESUBElSCJKkk9B0Jt/SwYCetEcP0Dm33j6K9Psqtno5XrHd3cPbuLDDTvC3IsCszoCAIAgCAIAgCAIDyt51nivASerKUtrBQAbgB4L0aVlY7kVq8X1lkPyiOWXuVHiJXqyfX9txyTd5M1lpMAgCAIAgCA+EoCJKkkgSpBElARJUgiSpJIkoCJKkHe0ItvR2kMOqQFp+cOs0+BH0lZbLq5K+XhLd6o6MPK07cz0denLAIAgCAIAgCAIAgPL7Qyj3t3OcOTiF4SpG03Hra8ymas7FrXoDuKi91STvJPMrzrd22cLIqCAgCAID4SgIkqQRJUkkSUBElSCJKkkiSgIkqQQJUg+EoSZLHaOjkik9h7HcnArZTnkmpcmmTF2aZ7IvaFsEAQBAEAQBAEAQHnV+xYLROPll31qO968XjYZMTNdd/Hf6lVWVps7s7qNedwcfBW83aLZ0y0ZUgvOo4QpAQAlARJUgiShJAlSCJKkESUBElSSRJUgiSgIkqSSJKkESUBBxUg9psT8UcTt7GHm0L2dN3in1FtHRGZZkhAEAQBAEAQBAUvTWDDKx/tsp9Jp+BC8xtunlrKfNfb+UV+LjaV+Zntjv5Uh+Q7xat1d/5Un1P7Gcn8rKuqI4hVARJQESVJJElSCJKAiSpBElSSRJUgiSgIkqSSJKkECUBElSCJKkki4oD2uwNpFCNzGDk0L2VNWguwtI6IzrMyCAIAgCAIAgCA4WmFmxwYxrY4H6JyPmD3Kp2xSz0M39rv3aHNio3hfkciZ9bNX/Lb5AKvnLNhr9Rob/yyukqnOUiSpJIkqQQJQESVIIkqSSJKAiSpBElSCJKEkSVIIkqQRJQkiSpBElSD7BGXvYwa3Oa0cXED3rKMXKSiuJKV9x7iBTJeyLU+oAgCAIAgCAIAgMdphEjHsdqcC08CKLCrTVSDg9GrESWZNMo5q2zSsd6TC5h4h/5rzCTWGlCWqun4ld/ttcjgkqtNBElARJUgiSpJIkoCJKkESVIIkoSRJUggSpBElCSJKkESVIIkoCJKkHZ0MsvS2yzjY0mQ9mAVH+rCuzA089ePVv8AA20Y3mj15enLEIAgCAIAgCAIAgCAqWk9n6M2gj0ZGB/02kB3hgPNUW0KWRzfCSv3rc/TzOOvGzfWU4lUJxESUBElSSRJUgiSgIkqSSJKkESUBElSCJKkkiSgIkqQRJUggShJElSC/fsvsGVotJGukbeAo533ORV1sqlulUfYdWGjrIvquDrCAIAgCAIAgCAIAgMFsskczcEjcQ3VI8QtdWjCrHLNXRjKKkrM5MuiVjOpr28JHe+q4ZbJwz0TXezS8NTNWTQmzn0ZJhxLD91aXsalwk/L2MfhY82asmgo9WcjjED5OC1vYq4T8vyYvCdZgfoLJsnZ3xke9YPY0uE14fkj4V8zXfoNadkkB4l4+6Vg9j1uEl5+xHws+aNWbQ+1N1ug+u/8C1vZlZcV5+xi8PJcjUl0dnbrdF9Z34VreBqLiv3uMOiZoyXbINZZzPwWt4aa5fvcRkZrPgcNdFrcGiLGFwKixBBLA+iIncslBsmxmZd73ai3mfgtscPJ8iVE2o9HZ3anRfWd+FbVg581+9xn0bNuLQu1O1Pg+u/8C2rZ1R8V5+xl0Euo9KuK7hZoIYRTqt6xG15zceZKvKFJUqahyOyEcsUjfW4zCAIAgCAIAgCA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Image 5" descr="Bye Bye.png"/>
          <p:cNvPicPr>
            <a:picLocks noChangeAspect="1"/>
          </p:cNvPicPr>
          <p:nvPr/>
        </p:nvPicPr>
        <p:blipFill>
          <a:blip r:embed="rId2" cstate="print"/>
          <a:stretch>
            <a:fillRect/>
          </a:stretch>
        </p:blipFill>
        <p:spPr>
          <a:xfrm>
            <a:off x="6732240" y="4509120"/>
            <a:ext cx="2137008" cy="21465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404664"/>
            <a:ext cx="3883051" cy="461665"/>
          </a:xfrm>
          <a:prstGeom prst="rect">
            <a:avLst/>
          </a:prstGeom>
        </p:spPr>
        <p:txBody>
          <a:bodyPr wrap="none">
            <a:spAutoFit/>
          </a:bodyPr>
          <a:lstStyle/>
          <a:p>
            <a:r>
              <a:rPr lang="fr-FR" sz="2400" b="1" dirty="0" smtClean="0">
                <a:solidFill>
                  <a:srgbClr val="0070C0"/>
                </a:solidFill>
              </a:rPr>
              <a:t>Des outils de communication</a:t>
            </a:r>
            <a:endParaRPr lang="fr-FR" sz="2400" b="1" dirty="0">
              <a:solidFill>
                <a:srgbClr val="0070C0"/>
              </a:solidFill>
            </a:endParaRPr>
          </a:p>
        </p:txBody>
      </p:sp>
      <p:sp>
        <p:nvSpPr>
          <p:cNvPr id="6" name="Rectangle 5"/>
          <p:cNvSpPr/>
          <p:nvPr/>
        </p:nvSpPr>
        <p:spPr>
          <a:xfrm>
            <a:off x="1259632" y="836712"/>
            <a:ext cx="3262816" cy="461665"/>
          </a:xfrm>
          <a:prstGeom prst="rect">
            <a:avLst/>
          </a:prstGeom>
        </p:spPr>
        <p:txBody>
          <a:bodyPr wrap="none">
            <a:spAutoFit/>
          </a:bodyPr>
          <a:lstStyle/>
          <a:p>
            <a:r>
              <a:rPr lang="fr-FR" sz="2400" b="1" dirty="0" smtClean="0">
                <a:solidFill>
                  <a:srgbClr val="0070C0"/>
                </a:solidFill>
              </a:rPr>
              <a:t>Des outils d'information</a:t>
            </a:r>
            <a:endParaRPr lang="fr-FR" sz="2400" b="1" dirty="0">
              <a:solidFill>
                <a:srgbClr val="0070C0"/>
              </a:solidFill>
            </a:endParaRPr>
          </a:p>
        </p:txBody>
      </p:sp>
      <p:sp>
        <p:nvSpPr>
          <p:cNvPr id="7" name="Rectangle 6"/>
          <p:cNvSpPr/>
          <p:nvPr/>
        </p:nvSpPr>
        <p:spPr>
          <a:xfrm>
            <a:off x="1259632" y="1268760"/>
            <a:ext cx="3875805" cy="461665"/>
          </a:xfrm>
          <a:prstGeom prst="rect">
            <a:avLst/>
          </a:prstGeom>
        </p:spPr>
        <p:txBody>
          <a:bodyPr wrap="none">
            <a:spAutoFit/>
          </a:bodyPr>
          <a:lstStyle/>
          <a:p>
            <a:r>
              <a:rPr lang="fr-FR" sz="2400" b="1" dirty="0" smtClean="0">
                <a:solidFill>
                  <a:srgbClr val="0070C0"/>
                </a:solidFill>
              </a:rPr>
              <a:t>Des outils de rapprochement</a:t>
            </a:r>
            <a:endParaRPr lang="fr-FR" sz="2400" b="1" dirty="0">
              <a:solidFill>
                <a:srgbClr val="0070C0"/>
              </a:solidFill>
            </a:endParaRPr>
          </a:p>
        </p:txBody>
      </p:sp>
      <p:sp>
        <p:nvSpPr>
          <p:cNvPr id="8" name="Rectangle 7"/>
          <p:cNvSpPr/>
          <p:nvPr/>
        </p:nvSpPr>
        <p:spPr>
          <a:xfrm>
            <a:off x="1259632" y="1700808"/>
            <a:ext cx="2877775" cy="461665"/>
          </a:xfrm>
          <a:prstGeom prst="rect">
            <a:avLst/>
          </a:prstGeom>
        </p:spPr>
        <p:txBody>
          <a:bodyPr wrap="none">
            <a:spAutoFit/>
          </a:bodyPr>
          <a:lstStyle/>
          <a:p>
            <a:r>
              <a:rPr lang="fr-FR" sz="2400" b="1" dirty="0" smtClean="0">
                <a:solidFill>
                  <a:srgbClr val="0070C0"/>
                </a:solidFill>
              </a:rPr>
              <a:t>Des outils de partage</a:t>
            </a:r>
            <a:endParaRPr lang="fr-FR" sz="2400" b="1" dirty="0">
              <a:solidFill>
                <a:srgbClr val="0070C0"/>
              </a:solidFill>
            </a:endParaRPr>
          </a:p>
        </p:txBody>
      </p:sp>
      <p:sp>
        <p:nvSpPr>
          <p:cNvPr id="9" name="Rectangle 8"/>
          <p:cNvSpPr/>
          <p:nvPr/>
        </p:nvSpPr>
        <p:spPr>
          <a:xfrm>
            <a:off x="1259632" y="2204864"/>
            <a:ext cx="3025252" cy="461665"/>
          </a:xfrm>
          <a:prstGeom prst="rect">
            <a:avLst/>
          </a:prstGeom>
        </p:spPr>
        <p:txBody>
          <a:bodyPr wrap="none">
            <a:spAutoFit/>
          </a:bodyPr>
          <a:lstStyle/>
          <a:p>
            <a:r>
              <a:rPr lang="fr-FR" sz="2400" b="1" dirty="0" smtClean="0">
                <a:solidFill>
                  <a:srgbClr val="0070C0"/>
                </a:solidFill>
              </a:rPr>
              <a:t>Des outils relationnels</a:t>
            </a:r>
            <a:endParaRPr lang="fr-FR" sz="2400" b="1" dirty="0">
              <a:solidFill>
                <a:srgbClr val="0070C0"/>
              </a:solidFill>
            </a:endParaRPr>
          </a:p>
        </p:txBody>
      </p:sp>
      <p:sp>
        <p:nvSpPr>
          <p:cNvPr id="10" name="Rectangle 9"/>
          <p:cNvSpPr/>
          <p:nvPr/>
        </p:nvSpPr>
        <p:spPr>
          <a:xfrm>
            <a:off x="1259632" y="2708920"/>
            <a:ext cx="3225307" cy="461665"/>
          </a:xfrm>
          <a:prstGeom prst="rect">
            <a:avLst/>
          </a:prstGeom>
        </p:spPr>
        <p:txBody>
          <a:bodyPr wrap="none">
            <a:spAutoFit/>
          </a:bodyPr>
          <a:lstStyle/>
          <a:p>
            <a:r>
              <a:rPr lang="fr-FR" sz="2400" b="1" dirty="0" smtClean="0">
                <a:solidFill>
                  <a:srgbClr val="0070C0"/>
                </a:solidFill>
              </a:rPr>
              <a:t>Un remède à la solitude</a:t>
            </a:r>
            <a:endParaRPr lang="fr-FR" sz="2400" b="1" dirty="0">
              <a:solidFill>
                <a:srgbClr val="0070C0"/>
              </a:solidFill>
            </a:endParaRPr>
          </a:p>
        </p:txBody>
      </p:sp>
      <p:sp>
        <p:nvSpPr>
          <p:cNvPr id="12" name="ZoneTexte 11"/>
          <p:cNvSpPr txBox="1"/>
          <p:nvPr/>
        </p:nvSpPr>
        <p:spPr>
          <a:xfrm>
            <a:off x="251520" y="3284984"/>
            <a:ext cx="4896544" cy="400110"/>
          </a:xfrm>
          <a:prstGeom prst="rect">
            <a:avLst/>
          </a:prstGeom>
          <a:noFill/>
        </p:spPr>
        <p:txBody>
          <a:bodyPr wrap="square" rtlCol="0">
            <a:spAutoFit/>
          </a:bodyPr>
          <a:lstStyle/>
          <a:p>
            <a:r>
              <a:rPr lang="fr-FR" sz="2000" b="1" dirty="0" smtClean="0"/>
              <a:t>LES INCONVENIENTS DES RESEAUX SOCIAUX</a:t>
            </a:r>
            <a:endParaRPr lang="fr-FR" sz="2000" b="1" dirty="0"/>
          </a:p>
        </p:txBody>
      </p:sp>
      <p:sp>
        <p:nvSpPr>
          <p:cNvPr id="13" name="Rectangle 12"/>
          <p:cNvSpPr/>
          <p:nvPr/>
        </p:nvSpPr>
        <p:spPr>
          <a:xfrm>
            <a:off x="1259632" y="3789040"/>
            <a:ext cx="1959832" cy="461665"/>
          </a:xfrm>
          <a:prstGeom prst="rect">
            <a:avLst/>
          </a:prstGeom>
        </p:spPr>
        <p:txBody>
          <a:bodyPr wrap="none">
            <a:spAutoFit/>
          </a:bodyPr>
          <a:lstStyle/>
          <a:p>
            <a:r>
              <a:rPr lang="fr-FR" sz="2400" b="1" dirty="0" smtClean="0">
                <a:solidFill>
                  <a:srgbClr val="FF0000"/>
                </a:solidFill>
              </a:rPr>
              <a:t>L'intimidation</a:t>
            </a:r>
            <a:endParaRPr lang="fr-FR" sz="2400" b="1" dirty="0">
              <a:solidFill>
                <a:srgbClr val="FF0000"/>
              </a:solidFill>
            </a:endParaRPr>
          </a:p>
        </p:txBody>
      </p:sp>
      <p:sp>
        <p:nvSpPr>
          <p:cNvPr id="14" name="Rectangle 13"/>
          <p:cNvSpPr/>
          <p:nvPr/>
        </p:nvSpPr>
        <p:spPr>
          <a:xfrm>
            <a:off x="1259632" y="4221088"/>
            <a:ext cx="1898468" cy="461665"/>
          </a:xfrm>
          <a:prstGeom prst="rect">
            <a:avLst/>
          </a:prstGeom>
        </p:spPr>
        <p:txBody>
          <a:bodyPr wrap="none">
            <a:spAutoFit/>
          </a:bodyPr>
          <a:lstStyle/>
          <a:p>
            <a:r>
              <a:rPr lang="fr-FR" sz="2400" b="1" dirty="0" smtClean="0">
                <a:solidFill>
                  <a:srgbClr val="FF0000"/>
                </a:solidFill>
              </a:rPr>
              <a:t>La vengeance</a:t>
            </a:r>
            <a:endParaRPr lang="fr-FR" sz="2400" b="1" dirty="0">
              <a:solidFill>
                <a:srgbClr val="FF0000"/>
              </a:solidFill>
            </a:endParaRPr>
          </a:p>
        </p:txBody>
      </p:sp>
      <p:sp>
        <p:nvSpPr>
          <p:cNvPr id="15" name="Rectangle 14"/>
          <p:cNvSpPr/>
          <p:nvPr/>
        </p:nvSpPr>
        <p:spPr>
          <a:xfrm>
            <a:off x="1259632" y="4653136"/>
            <a:ext cx="3024336" cy="461665"/>
          </a:xfrm>
          <a:prstGeom prst="rect">
            <a:avLst/>
          </a:prstGeom>
        </p:spPr>
        <p:txBody>
          <a:bodyPr wrap="square">
            <a:spAutoFit/>
          </a:bodyPr>
          <a:lstStyle/>
          <a:p>
            <a:r>
              <a:rPr lang="fr-FR" sz="2400" b="1" dirty="0" smtClean="0">
                <a:solidFill>
                  <a:srgbClr val="FF0000"/>
                </a:solidFill>
              </a:rPr>
              <a:t>La pédophilie</a:t>
            </a:r>
            <a:endParaRPr lang="fr-FR" sz="2400" b="1" dirty="0">
              <a:solidFill>
                <a:srgbClr val="FF0000"/>
              </a:solidFill>
            </a:endParaRPr>
          </a:p>
        </p:txBody>
      </p:sp>
      <p:sp>
        <p:nvSpPr>
          <p:cNvPr id="16" name="Rectangle 15"/>
          <p:cNvSpPr/>
          <p:nvPr/>
        </p:nvSpPr>
        <p:spPr>
          <a:xfrm>
            <a:off x="1259632" y="5085184"/>
            <a:ext cx="2943883" cy="461665"/>
          </a:xfrm>
          <a:prstGeom prst="rect">
            <a:avLst/>
          </a:prstGeom>
        </p:spPr>
        <p:txBody>
          <a:bodyPr wrap="none">
            <a:spAutoFit/>
          </a:bodyPr>
          <a:lstStyle/>
          <a:p>
            <a:r>
              <a:rPr lang="fr-FR" sz="2400" b="1" dirty="0" smtClean="0">
                <a:solidFill>
                  <a:srgbClr val="FF0000"/>
                </a:solidFill>
              </a:rPr>
              <a:t>La vie professionnelle</a:t>
            </a:r>
            <a:endParaRPr lang="fr-FR" sz="2400" b="1" dirty="0">
              <a:solidFill>
                <a:srgbClr val="FF0000"/>
              </a:solidFill>
            </a:endParaRPr>
          </a:p>
        </p:txBody>
      </p:sp>
      <p:sp>
        <p:nvSpPr>
          <p:cNvPr id="17" name="Rectangle 16"/>
          <p:cNvSpPr/>
          <p:nvPr/>
        </p:nvSpPr>
        <p:spPr>
          <a:xfrm>
            <a:off x="1259632" y="5517232"/>
            <a:ext cx="1784784" cy="461665"/>
          </a:xfrm>
          <a:prstGeom prst="rect">
            <a:avLst/>
          </a:prstGeom>
        </p:spPr>
        <p:txBody>
          <a:bodyPr wrap="none">
            <a:spAutoFit/>
          </a:bodyPr>
          <a:lstStyle/>
          <a:p>
            <a:r>
              <a:rPr lang="fr-FR" sz="2400" b="1" dirty="0" smtClean="0">
                <a:solidFill>
                  <a:srgbClr val="FF0000"/>
                </a:solidFill>
              </a:rPr>
              <a:t>La vie privée</a:t>
            </a:r>
            <a:endParaRPr lang="fr-FR" sz="2400" b="1" dirty="0">
              <a:solidFill>
                <a:srgbClr val="FF0000"/>
              </a:solidFill>
            </a:endParaRPr>
          </a:p>
        </p:txBody>
      </p:sp>
      <p:sp>
        <p:nvSpPr>
          <p:cNvPr id="18" name="Rectangle 17"/>
          <p:cNvSpPr/>
          <p:nvPr/>
        </p:nvSpPr>
        <p:spPr>
          <a:xfrm>
            <a:off x="1259632" y="5984612"/>
            <a:ext cx="2600264" cy="461665"/>
          </a:xfrm>
          <a:prstGeom prst="rect">
            <a:avLst/>
          </a:prstGeom>
        </p:spPr>
        <p:txBody>
          <a:bodyPr wrap="none">
            <a:spAutoFit/>
          </a:bodyPr>
          <a:lstStyle/>
          <a:p>
            <a:r>
              <a:rPr lang="fr-FR" sz="2400" b="1" dirty="0" smtClean="0">
                <a:solidFill>
                  <a:srgbClr val="FF0000"/>
                </a:solidFill>
              </a:rPr>
              <a:t>La cybercriminalité</a:t>
            </a:r>
            <a:endParaRPr lang="fr-FR" sz="2400" b="1" dirty="0">
              <a:solidFill>
                <a:srgbClr val="FF0000"/>
              </a:solidFill>
            </a:endParaRPr>
          </a:p>
        </p:txBody>
      </p:sp>
      <p:sp>
        <p:nvSpPr>
          <p:cNvPr id="19" name="ZoneTexte 18"/>
          <p:cNvSpPr txBox="1"/>
          <p:nvPr/>
        </p:nvSpPr>
        <p:spPr>
          <a:xfrm>
            <a:off x="395536" y="0"/>
            <a:ext cx="4896544" cy="677108"/>
          </a:xfrm>
          <a:prstGeom prst="rect">
            <a:avLst/>
          </a:prstGeom>
          <a:noFill/>
        </p:spPr>
        <p:txBody>
          <a:bodyPr wrap="square" rtlCol="0">
            <a:spAutoFit/>
          </a:bodyPr>
          <a:lstStyle/>
          <a:p>
            <a:r>
              <a:rPr lang="fr-FR" sz="2000" b="1" dirty="0" smtClean="0"/>
              <a:t>LES AVANTAGES DES RESEAUX SOCIAUX</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404664"/>
            <a:ext cx="3955059" cy="461665"/>
          </a:xfrm>
          <a:prstGeom prst="rect">
            <a:avLst/>
          </a:prstGeom>
        </p:spPr>
        <p:txBody>
          <a:bodyPr wrap="square">
            <a:spAutoFit/>
          </a:bodyPr>
          <a:lstStyle/>
          <a:p>
            <a:r>
              <a:rPr lang="fr-FR" sz="2400" b="1" dirty="0" smtClean="0">
                <a:solidFill>
                  <a:srgbClr val="0070C0"/>
                </a:solidFill>
              </a:rPr>
              <a:t>Des outils de communication</a:t>
            </a:r>
            <a:endParaRPr lang="fr-FR" sz="2400" b="1" dirty="0">
              <a:solidFill>
                <a:srgbClr val="0070C0"/>
              </a:solidFill>
            </a:endParaRPr>
          </a:p>
        </p:txBody>
      </p:sp>
      <p:sp>
        <p:nvSpPr>
          <p:cNvPr id="6" name="Rectangle 5"/>
          <p:cNvSpPr/>
          <p:nvPr/>
        </p:nvSpPr>
        <p:spPr>
          <a:xfrm>
            <a:off x="1259632" y="836712"/>
            <a:ext cx="3262816" cy="461665"/>
          </a:xfrm>
          <a:prstGeom prst="rect">
            <a:avLst/>
          </a:prstGeom>
        </p:spPr>
        <p:txBody>
          <a:bodyPr wrap="none">
            <a:spAutoFit/>
          </a:bodyPr>
          <a:lstStyle/>
          <a:p>
            <a:r>
              <a:rPr lang="fr-FR" sz="2400" b="1" dirty="0" smtClean="0">
                <a:solidFill>
                  <a:srgbClr val="0070C0"/>
                </a:solidFill>
              </a:rPr>
              <a:t>Des outils d'information</a:t>
            </a:r>
            <a:endParaRPr lang="fr-FR" sz="2400" b="1" dirty="0">
              <a:solidFill>
                <a:srgbClr val="0070C0"/>
              </a:solidFill>
            </a:endParaRPr>
          </a:p>
        </p:txBody>
      </p:sp>
      <p:sp>
        <p:nvSpPr>
          <p:cNvPr id="7" name="Rectangle 6"/>
          <p:cNvSpPr/>
          <p:nvPr/>
        </p:nvSpPr>
        <p:spPr>
          <a:xfrm>
            <a:off x="1259632" y="1268760"/>
            <a:ext cx="3096745" cy="461665"/>
          </a:xfrm>
          <a:prstGeom prst="rect">
            <a:avLst/>
          </a:prstGeom>
        </p:spPr>
        <p:txBody>
          <a:bodyPr wrap="none">
            <a:spAutoFit/>
          </a:bodyPr>
          <a:lstStyle/>
          <a:p>
            <a:r>
              <a:rPr lang="fr-FR" sz="2400" b="1" dirty="0" smtClean="0">
                <a:solidFill>
                  <a:srgbClr val="0070C0"/>
                </a:solidFill>
              </a:rPr>
              <a:t>Des outils de solidarité</a:t>
            </a:r>
            <a:endParaRPr lang="fr-FR" sz="2400" b="1" dirty="0">
              <a:solidFill>
                <a:srgbClr val="0070C0"/>
              </a:solidFill>
            </a:endParaRPr>
          </a:p>
        </p:txBody>
      </p:sp>
      <p:sp>
        <p:nvSpPr>
          <p:cNvPr id="8" name="Rectangle 7"/>
          <p:cNvSpPr/>
          <p:nvPr/>
        </p:nvSpPr>
        <p:spPr>
          <a:xfrm>
            <a:off x="1259632" y="1700808"/>
            <a:ext cx="2877775" cy="461665"/>
          </a:xfrm>
          <a:prstGeom prst="rect">
            <a:avLst/>
          </a:prstGeom>
        </p:spPr>
        <p:txBody>
          <a:bodyPr wrap="none">
            <a:spAutoFit/>
          </a:bodyPr>
          <a:lstStyle/>
          <a:p>
            <a:r>
              <a:rPr lang="fr-FR" sz="2400" b="1" dirty="0" smtClean="0">
                <a:solidFill>
                  <a:srgbClr val="0070C0"/>
                </a:solidFill>
              </a:rPr>
              <a:t>Des outils de partage</a:t>
            </a:r>
            <a:endParaRPr lang="fr-FR" sz="2400" b="1" dirty="0">
              <a:solidFill>
                <a:srgbClr val="0070C0"/>
              </a:solidFill>
            </a:endParaRPr>
          </a:p>
        </p:txBody>
      </p:sp>
      <p:sp>
        <p:nvSpPr>
          <p:cNvPr id="9" name="Rectangle 8"/>
          <p:cNvSpPr/>
          <p:nvPr/>
        </p:nvSpPr>
        <p:spPr>
          <a:xfrm>
            <a:off x="1259632" y="2204864"/>
            <a:ext cx="3593356" cy="461665"/>
          </a:xfrm>
          <a:prstGeom prst="rect">
            <a:avLst/>
          </a:prstGeom>
        </p:spPr>
        <p:txBody>
          <a:bodyPr wrap="none">
            <a:spAutoFit/>
          </a:bodyPr>
          <a:lstStyle/>
          <a:p>
            <a:r>
              <a:rPr lang="fr-FR" sz="2400" b="1" dirty="0" smtClean="0">
                <a:solidFill>
                  <a:srgbClr val="0070C0"/>
                </a:solidFill>
              </a:rPr>
              <a:t>Des outils d’aide à l’emploi</a:t>
            </a:r>
            <a:endParaRPr lang="fr-FR" sz="2400" b="1" dirty="0">
              <a:solidFill>
                <a:srgbClr val="0070C0"/>
              </a:solidFill>
            </a:endParaRPr>
          </a:p>
        </p:txBody>
      </p:sp>
      <p:sp>
        <p:nvSpPr>
          <p:cNvPr id="10" name="Rectangle 9"/>
          <p:cNvSpPr/>
          <p:nvPr/>
        </p:nvSpPr>
        <p:spPr>
          <a:xfrm>
            <a:off x="1259632" y="2708920"/>
            <a:ext cx="4886594" cy="461665"/>
          </a:xfrm>
          <a:prstGeom prst="rect">
            <a:avLst/>
          </a:prstGeom>
        </p:spPr>
        <p:txBody>
          <a:bodyPr wrap="none">
            <a:spAutoFit/>
          </a:bodyPr>
          <a:lstStyle/>
          <a:p>
            <a:r>
              <a:rPr lang="fr-FR" sz="2400" b="1" dirty="0" smtClean="0">
                <a:solidFill>
                  <a:srgbClr val="0070C0"/>
                </a:solidFill>
              </a:rPr>
              <a:t>Des outils de lutte contre l’isolement</a:t>
            </a:r>
            <a:endParaRPr lang="fr-FR" sz="2400" b="1" dirty="0">
              <a:solidFill>
                <a:srgbClr val="0070C0"/>
              </a:solidFill>
            </a:endParaRPr>
          </a:p>
        </p:txBody>
      </p:sp>
      <p:sp>
        <p:nvSpPr>
          <p:cNvPr id="12" name="ZoneTexte 11"/>
          <p:cNvSpPr txBox="1"/>
          <p:nvPr/>
        </p:nvSpPr>
        <p:spPr>
          <a:xfrm>
            <a:off x="323528" y="3284984"/>
            <a:ext cx="4896544" cy="400110"/>
          </a:xfrm>
          <a:prstGeom prst="rect">
            <a:avLst/>
          </a:prstGeom>
          <a:noFill/>
        </p:spPr>
        <p:txBody>
          <a:bodyPr wrap="square" rtlCol="0">
            <a:spAutoFit/>
          </a:bodyPr>
          <a:lstStyle/>
          <a:p>
            <a:r>
              <a:rPr lang="fr-FR" sz="2000" b="1" dirty="0" smtClean="0"/>
              <a:t>LES INCONVENIENTS DES RESEAUX SOCIAUX</a:t>
            </a:r>
            <a:endParaRPr lang="fr-FR" sz="2000" b="1" dirty="0"/>
          </a:p>
        </p:txBody>
      </p:sp>
      <p:sp>
        <p:nvSpPr>
          <p:cNvPr id="13" name="Rectangle 12"/>
          <p:cNvSpPr/>
          <p:nvPr/>
        </p:nvSpPr>
        <p:spPr>
          <a:xfrm>
            <a:off x="1259632" y="3789040"/>
            <a:ext cx="5184576" cy="461665"/>
          </a:xfrm>
          <a:prstGeom prst="rect">
            <a:avLst/>
          </a:prstGeom>
        </p:spPr>
        <p:txBody>
          <a:bodyPr wrap="square">
            <a:spAutoFit/>
          </a:bodyPr>
          <a:lstStyle/>
          <a:p>
            <a:r>
              <a:rPr lang="fr-FR" sz="2400" b="1" dirty="0" smtClean="0">
                <a:solidFill>
                  <a:srgbClr val="FF0000"/>
                </a:solidFill>
              </a:rPr>
              <a:t>L'intimidation et harcèlement en ligne</a:t>
            </a:r>
            <a:endParaRPr lang="fr-FR" sz="2400" b="1" dirty="0">
              <a:solidFill>
                <a:srgbClr val="FF0000"/>
              </a:solidFill>
            </a:endParaRPr>
          </a:p>
        </p:txBody>
      </p:sp>
      <p:sp>
        <p:nvSpPr>
          <p:cNvPr id="14" name="Rectangle 13"/>
          <p:cNvSpPr/>
          <p:nvPr/>
        </p:nvSpPr>
        <p:spPr>
          <a:xfrm>
            <a:off x="1259632" y="4221088"/>
            <a:ext cx="3072251" cy="461665"/>
          </a:xfrm>
          <a:prstGeom prst="rect">
            <a:avLst/>
          </a:prstGeom>
        </p:spPr>
        <p:txBody>
          <a:bodyPr wrap="none">
            <a:spAutoFit/>
          </a:bodyPr>
          <a:lstStyle/>
          <a:p>
            <a:r>
              <a:rPr lang="fr-FR" sz="2400" b="1" dirty="0" smtClean="0">
                <a:solidFill>
                  <a:srgbClr val="FF0000"/>
                </a:solidFill>
              </a:rPr>
              <a:t>L’usurpation d’identité</a:t>
            </a:r>
            <a:endParaRPr lang="fr-FR" sz="2400" b="1" dirty="0">
              <a:solidFill>
                <a:srgbClr val="FF0000"/>
              </a:solidFill>
            </a:endParaRPr>
          </a:p>
        </p:txBody>
      </p:sp>
      <p:sp>
        <p:nvSpPr>
          <p:cNvPr id="15" name="Rectangle 14"/>
          <p:cNvSpPr/>
          <p:nvPr/>
        </p:nvSpPr>
        <p:spPr>
          <a:xfrm>
            <a:off x="1259632" y="4653136"/>
            <a:ext cx="4824536" cy="461665"/>
          </a:xfrm>
          <a:prstGeom prst="rect">
            <a:avLst/>
          </a:prstGeom>
        </p:spPr>
        <p:txBody>
          <a:bodyPr wrap="square">
            <a:spAutoFit/>
          </a:bodyPr>
          <a:lstStyle/>
          <a:p>
            <a:r>
              <a:rPr lang="fr-FR" sz="2400" b="1" dirty="0" smtClean="0">
                <a:solidFill>
                  <a:srgbClr val="FF0000"/>
                </a:solidFill>
              </a:rPr>
              <a:t>Les effets néfastes sur le sommeil</a:t>
            </a:r>
            <a:endParaRPr lang="fr-FR" sz="2400" b="1" dirty="0">
              <a:solidFill>
                <a:srgbClr val="FF0000"/>
              </a:solidFill>
            </a:endParaRPr>
          </a:p>
        </p:txBody>
      </p:sp>
      <p:sp>
        <p:nvSpPr>
          <p:cNvPr id="16" name="Rectangle 15"/>
          <p:cNvSpPr/>
          <p:nvPr/>
        </p:nvSpPr>
        <p:spPr>
          <a:xfrm>
            <a:off x="1259632" y="5085184"/>
            <a:ext cx="4752904" cy="461665"/>
          </a:xfrm>
          <a:prstGeom prst="rect">
            <a:avLst/>
          </a:prstGeom>
        </p:spPr>
        <p:txBody>
          <a:bodyPr wrap="none">
            <a:spAutoFit/>
          </a:bodyPr>
          <a:lstStyle/>
          <a:p>
            <a:r>
              <a:rPr lang="fr-FR" sz="2400" b="1" dirty="0" smtClean="0">
                <a:solidFill>
                  <a:srgbClr val="FF0000"/>
                </a:solidFill>
              </a:rPr>
              <a:t>Le contrôle des profils à l’embauche</a:t>
            </a:r>
            <a:endParaRPr lang="fr-FR" sz="2400" b="1" dirty="0">
              <a:solidFill>
                <a:srgbClr val="FF0000"/>
              </a:solidFill>
            </a:endParaRPr>
          </a:p>
        </p:txBody>
      </p:sp>
      <p:sp>
        <p:nvSpPr>
          <p:cNvPr id="17" name="Rectangle 16"/>
          <p:cNvSpPr/>
          <p:nvPr/>
        </p:nvSpPr>
        <p:spPr>
          <a:xfrm>
            <a:off x="1259632" y="5517232"/>
            <a:ext cx="2789546" cy="461665"/>
          </a:xfrm>
          <a:prstGeom prst="rect">
            <a:avLst/>
          </a:prstGeom>
        </p:spPr>
        <p:txBody>
          <a:bodyPr wrap="none">
            <a:spAutoFit/>
          </a:bodyPr>
          <a:lstStyle/>
          <a:p>
            <a:r>
              <a:rPr lang="fr-FR" sz="2400" b="1" dirty="0" smtClean="0">
                <a:solidFill>
                  <a:srgbClr val="FF0000"/>
                </a:solidFill>
              </a:rPr>
              <a:t>La vie dans le virtuel</a:t>
            </a:r>
            <a:endParaRPr lang="fr-FR" sz="2400" b="1" dirty="0">
              <a:solidFill>
                <a:srgbClr val="FF0000"/>
              </a:solidFill>
            </a:endParaRPr>
          </a:p>
        </p:txBody>
      </p:sp>
      <p:sp>
        <p:nvSpPr>
          <p:cNvPr id="18" name="Rectangle 17"/>
          <p:cNvSpPr/>
          <p:nvPr/>
        </p:nvSpPr>
        <p:spPr>
          <a:xfrm>
            <a:off x="1259632" y="5984612"/>
            <a:ext cx="2600264" cy="461665"/>
          </a:xfrm>
          <a:prstGeom prst="rect">
            <a:avLst/>
          </a:prstGeom>
        </p:spPr>
        <p:txBody>
          <a:bodyPr wrap="none">
            <a:spAutoFit/>
          </a:bodyPr>
          <a:lstStyle/>
          <a:p>
            <a:r>
              <a:rPr lang="fr-FR" sz="2400" b="1" dirty="0" smtClean="0">
                <a:solidFill>
                  <a:srgbClr val="FF0000"/>
                </a:solidFill>
              </a:rPr>
              <a:t>La cybercriminalité</a:t>
            </a:r>
            <a:endParaRPr lang="fr-FR" sz="2400" b="1" dirty="0">
              <a:solidFill>
                <a:srgbClr val="FF0000"/>
              </a:solidFill>
            </a:endParaRPr>
          </a:p>
        </p:txBody>
      </p:sp>
      <p:sp>
        <p:nvSpPr>
          <p:cNvPr id="20" name="ZoneTexte 19"/>
          <p:cNvSpPr txBox="1"/>
          <p:nvPr/>
        </p:nvSpPr>
        <p:spPr>
          <a:xfrm>
            <a:off x="5363072" y="1700808"/>
            <a:ext cx="3457400" cy="707886"/>
          </a:xfrm>
          <a:prstGeom prst="rect">
            <a:avLst/>
          </a:prstGeom>
          <a:noFill/>
        </p:spPr>
        <p:txBody>
          <a:bodyPr wrap="square" rtlCol="0">
            <a:spAutoFit/>
          </a:bodyPr>
          <a:lstStyle/>
          <a:p>
            <a:pPr algn="ctr"/>
            <a:r>
              <a:rPr lang="fr-FR" sz="2000" b="1" dirty="0" smtClean="0"/>
              <a:t>LES AVANTAGES DES RESEAUX SOCIAUX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0-#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0-#ppt_w/2"/>
                                          </p:val>
                                        </p:tav>
                                        <p:tav tm="100000">
                                          <p:val>
                                            <p:strVal val="#ppt_x"/>
                                          </p:val>
                                        </p:tav>
                                      </p:tavLst>
                                    </p:anim>
                                    <p:anim calcmode="lin" valueType="num">
                                      <p:cBhvr additive="base">
                                        <p:cTn id="24" dur="2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0-#ppt_w/2"/>
                                          </p:val>
                                        </p:tav>
                                        <p:tav tm="100000">
                                          <p:val>
                                            <p:strVal val="#ppt_x"/>
                                          </p:val>
                                        </p:tav>
                                      </p:tavLst>
                                    </p:anim>
                                    <p:anim calcmode="lin" valueType="num">
                                      <p:cBhvr additive="base">
                                        <p:cTn id="2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2000" fill="hold"/>
                                        <p:tgtEl>
                                          <p:spTgt spid="13"/>
                                        </p:tgtEl>
                                        <p:attrNameLst>
                                          <p:attrName>ppt_x</p:attrName>
                                        </p:attrNameLst>
                                      </p:cBhvr>
                                      <p:tavLst>
                                        <p:tav tm="0">
                                          <p:val>
                                            <p:strVal val="#ppt_x"/>
                                          </p:val>
                                        </p:tav>
                                        <p:tav tm="100000">
                                          <p:val>
                                            <p:strVal val="#ppt_x"/>
                                          </p:val>
                                        </p:tav>
                                      </p:tavLst>
                                    </p:anim>
                                    <p:anim calcmode="lin" valueType="num">
                                      <p:cBhvr additive="base">
                                        <p:cTn id="34" dur="20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000" fill="hold"/>
                                        <p:tgtEl>
                                          <p:spTgt spid="14"/>
                                        </p:tgtEl>
                                        <p:attrNameLst>
                                          <p:attrName>ppt_x</p:attrName>
                                        </p:attrNameLst>
                                      </p:cBhvr>
                                      <p:tavLst>
                                        <p:tav tm="0">
                                          <p:val>
                                            <p:strVal val="#ppt_x"/>
                                          </p:val>
                                        </p:tav>
                                        <p:tav tm="100000">
                                          <p:val>
                                            <p:strVal val="#ppt_x"/>
                                          </p:val>
                                        </p:tav>
                                      </p:tavLst>
                                    </p:anim>
                                    <p:anim calcmode="lin" valueType="num">
                                      <p:cBhvr additive="base">
                                        <p:cTn id="38" dur="20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000" fill="hold"/>
                                        <p:tgtEl>
                                          <p:spTgt spid="15"/>
                                        </p:tgtEl>
                                        <p:attrNameLst>
                                          <p:attrName>ppt_x</p:attrName>
                                        </p:attrNameLst>
                                      </p:cBhvr>
                                      <p:tavLst>
                                        <p:tav tm="0">
                                          <p:val>
                                            <p:strVal val="#ppt_x"/>
                                          </p:val>
                                        </p:tav>
                                        <p:tav tm="100000">
                                          <p:val>
                                            <p:strVal val="#ppt_x"/>
                                          </p:val>
                                        </p:tav>
                                      </p:tavLst>
                                    </p:anim>
                                    <p:anim calcmode="lin" valueType="num">
                                      <p:cBhvr additive="base">
                                        <p:cTn id="42" dur="20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2000" fill="hold"/>
                                        <p:tgtEl>
                                          <p:spTgt spid="16"/>
                                        </p:tgtEl>
                                        <p:attrNameLst>
                                          <p:attrName>ppt_x</p:attrName>
                                        </p:attrNameLst>
                                      </p:cBhvr>
                                      <p:tavLst>
                                        <p:tav tm="0">
                                          <p:val>
                                            <p:strVal val="#ppt_x"/>
                                          </p:val>
                                        </p:tav>
                                        <p:tav tm="100000">
                                          <p:val>
                                            <p:strVal val="#ppt_x"/>
                                          </p:val>
                                        </p:tav>
                                      </p:tavLst>
                                    </p:anim>
                                    <p:anim calcmode="lin" valueType="num">
                                      <p:cBhvr additive="base">
                                        <p:cTn id="46" dur="20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2000" fill="hold"/>
                                        <p:tgtEl>
                                          <p:spTgt spid="17"/>
                                        </p:tgtEl>
                                        <p:attrNameLst>
                                          <p:attrName>ppt_x</p:attrName>
                                        </p:attrNameLst>
                                      </p:cBhvr>
                                      <p:tavLst>
                                        <p:tav tm="0">
                                          <p:val>
                                            <p:strVal val="#ppt_x"/>
                                          </p:val>
                                        </p:tav>
                                        <p:tav tm="100000">
                                          <p:val>
                                            <p:strVal val="#ppt_x"/>
                                          </p:val>
                                        </p:tav>
                                      </p:tavLst>
                                    </p:anim>
                                    <p:anim calcmode="lin" valueType="num">
                                      <p:cBhvr additive="base">
                                        <p:cTn id="50" dur="20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2000" fill="hold"/>
                                        <p:tgtEl>
                                          <p:spTgt spid="18"/>
                                        </p:tgtEl>
                                        <p:attrNameLst>
                                          <p:attrName>ppt_x</p:attrName>
                                        </p:attrNameLst>
                                      </p:cBhvr>
                                      <p:tavLst>
                                        <p:tav tm="0">
                                          <p:val>
                                            <p:strVal val="#ppt_x"/>
                                          </p:val>
                                        </p:tav>
                                        <p:tav tm="100000">
                                          <p:val>
                                            <p:strVal val="#ppt_x"/>
                                          </p:val>
                                        </p:tav>
                                      </p:tavLst>
                                    </p:anim>
                                    <p:anim calcmode="lin" valueType="num">
                                      <p:cBhvr additive="base">
                                        <p:cTn id="54"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raphik-impact.com/wp-content/uploads/2015/11/GAFA-copie.png"/>
          <p:cNvPicPr>
            <a:picLocks noChangeAspect="1" noChangeArrowheads="1"/>
          </p:cNvPicPr>
          <p:nvPr/>
        </p:nvPicPr>
        <p:blipFill>
          <a:blip r:embed="rId2" cstate="print"/>
          <a:srcRect/>
          <a:stretch>
            <a:fillRect/>
          </a:stretch>
        </p:blipFill>
        <p:spPr bwMode="auto">
          <a:xfrm>
            <a:off x="179512" y="404664"/>
            <a:ext cx="6116949" cy="5472608"/>
          </a:xfrm>
          <a:prstGeom prst="rect">
            <a:avLst/>
          </a:prstGeom>
          <a:noFill/>
        </p:spPr>
      </p:pic>
      <p:pic>
        <p:nvPicPr>
          <p:cNvPr id="3" name="Image 2" descr="Mark Zukerberg.jpg"/>
          <p:cNvPicPr>
            <a:picLocks noChangeAspect="1"/>
          </p:cNvPicPr>
          <p:nvPr/>
        </p:nvPicPr>
        <p:blipFill>
          <a:blip r:embed="rId3" cstate="print"/>
          <a:stretch>
            <a:fillRect/>
          </a:stretch>
        </p:blipFill>
        <p:spPr>
          <a:xfrm>
            <a:off x="7668344" y="3573016"/>
            <a:ext cx="998984" cy="1098882"/>
          </a:xfrm>
          <a:prstGeom prst="rect">
            <a:avLst/>
          </a:prstGeom>
        </p:spPr>
      </p:pic>
      <p:pic>
        <p:nvPicPr>
          <p:cNvPr id="4" name="Image 3" descr="Bill Gates.jpg"/>
          <p:cNvPicPr>
            <a:picLocks noChangeAspect="1"/>
          </p:cNvPicPr>
          <p:nvPr/>
        </p:nvPicPr>
        <p:blipFill>
          <a:blip r:embed="rId4" cstate="print"/>
          <a:stretch>
            <a:fillRect/>
          </a:stretch>
        </p:blipFill>
        <p:spPr>
          <a:xfrm>
            <a:off x="5076056" y="5301208"/>
            <a:ext cx="1152128" cy="1152128"/>
          </a:xfrm>
          <a:prstGeom prst="rect">
            <a:avLst/>
          </a:prstGeom>
        </p:spPr>
      </p:pic>
      <p:pic>
        <p:nvPicPr>
          <p:cNvPr id="5" name="Image 4" descr="Jeff Bezzos.jpg"/>
          <p:cNvPicPr>
            <a:picLocks noChangeAspect="1"/>
          </p:cNvPicPr>
          <p:nvPr/>
        </p:nvPicPr>
        <p:blipFill>
          <a:blip r:embed="rId5" cstate="print"/>
          <a:stretch>
            <a:fillRect/>
          </a:stretch>
        </p:blipFill>
        <p:spPr>
          <a:xfrm>
            <a:off x="7164288" y="5085184"/>
            <a:ext cx="1008112" cy="1008112"/>
          </a:xfrm>
          <a:prstGeom prst="rect">
            <a:avLst/>
          </a:prstGeom>
        </p:spPr>
      </p:pic>
      <p:pic>
        <p:nvPicPr>
          <p:cNvPr id="6" name="Image 5" descr="Page Brin.jpg"/>
          <p:cNvPicPr>
            <a:picLocks noChangeAspect="1"/>
          </p:cNvPicPr>
          <p:nvPr/>
        </p:nvPicPr>
        <p:blipFill>
          <a:blip r:embed="rId6" cstate="print"/>
          <a:stretch>
            <a:fillRect/>
          </a:stretch>
        </p:blipFill>
        <p:spPr>
          <a:xfrm>
            <a:off x="6876256" y="476672"/>
            <a:ext cx="1636978" cy="1148328"/>
          </a:xfrm>
          <a:prstGeom prst="rect">
            <a:avLst/>
          </a:prstGeom>
        </p:spPr>
      </p:pic>
      <p:sp>
        <p:nvSpPr>
          <p:cNvPr id="9" name="ZoneTexte 8"/>
          <p:cNvSpPr txBox="1"/>
          <p:nvPr/>
        </p:nvSpPr>
        <p:spPr>
          <a:xfrm>
            <a:off x="6444208" y="1700808"/>
            <a:ext cx="2520280" cy="338554"/>
          </a:xfrm>
          <a:prstGeom prst="rect">
            <a:avLst/>
          </a:prstGeom>
          <a:noFill/>
        </p:spPr>
        <p:txBody>
          <a:bodyPr wrap="square" rtlCol="0">
            <a:spAutoFit/>
          </a:bodyPr>
          <a:lstStyle/>
          <a:p>
            <a:r>
              <a:rPr lang="fr-FR" sz="1600" b="1" dirty="0" err="1" smtClean="0"/>
              <a:t>Lary</a:t>
            </a:r>
            <a:r>
              <a:rPr lang="fr-FR" sz="1600" b="1" dirty="0" smtClean="0"/>
              <a:t> PAGE et </a:t>
            </a:r>
            <a:r>
              <a:rPr lang="fr-FR" sz="1600" b="1" dirty="0" err="1" smtClean="0"/>
              <a:t>Serguey</a:t>
            </a:r>
            <a:r>
              <a:rPr lang="fr-FR" sz="1600" b="1" dirty="0" smtClean="0"/>
              <a:t> BRIN</a:t>
            </a:r>
            <a:endParaRPr lang="fr-FR" sz="1600" b="1" dirty="0"/>
          </a:p>
        </p:txBody>
      </p:sp>
      <p:sp>
        <p:nvSpPr>
          <p:cNvPr id="10" name="ZoneTexte 9"/>
          <p:cNvSpPr txBox="1"/>
          <p:nvPr/>
        </p:nvSpPr>
        <p:spPr>
          <a:xfrm>
            <a:off x="7236296" y="3212976"/>
            <a:ext cx="1224136" cy="338554"/>
          </a:xfrm>
          <a:prstGeom prst="rect">
            <a:avLst/>
          </a:prstGeom>
          <a:noFill/>
        </p:spPr>
        <p:txBody>
          <a:bodyPr wrap="square" rtlCol="0">
            <a:spAutoFit/>
          </a:bodyPr>
          <a:lstStyle/>
          <a:p>
            <a:r>
              <a:rPr lang="fr-FR" sz="1600" b="1" dirty="0" err="1" smtClean="0"/>
              <a:t>Steeve</a:t>
            </a:r>
            <a:r>
              <a:rPr lang="fr-FR" sz="1600" b="1" dirty="0" smtClean="0"/>
              <a:t> JOBS</a:t>
            </a:r>
            <a:endParaRPr lang="fr-FR" sz="1600" b="1" dirty="0"/>
          </a:p>
        </p:txBody>
      </p:sp>
      <p:sp>
        <p:nvSpPr>
          <p:cNvPr id="11" name="ZoneTexte 10"/>
          <p:cNvSpPr txBox="1"/>
          <p:nvPr/>
        </p:nvSpPr>
        <p:spPr>
          <a:xfrm>
            <a:off x="7415808" y="4725144"/>
            <a:ext cx="1728192" cy="338554"/>
          </a:xfrm>
          <a:prstGeom prst="rect">
            <a:avLst/>
          </a:prstGeom>
          <a:noFill/>
        </p:spPr>
        <p:txBody>
          <a:bodyPr wrap="square" rtlCol="0">
            <a:spAutoFit/>
          </a:bodyPr>
          <a:lstStyle/>
          <a:p>
            <a:r>
              <a:rPr lang="fr-FR" sz="1600" b="1" dirty="0" smtClean="0"/>
              <a:t>Mark ZUKEBERG</a:t>
            </a:r>
            <a:endParaRPr lang="fr-FR" sz="1600" b="1" dirty="0"/>
          </a:p>
        </p:txBody>
      </p:sp>
      <p:sp>
        <p:nvSpPr>
          <p:cNvPr id="12" name="ZoneTexte 11"/>
          <p:cNvSpPr txBox="1"/>
          <p:nvPr/>
        </p:nvSpPr>
        <p:spPr>
          <a:xfrm>
            <a:off x="7164288" y="6165304"/>
            <a:ext cx="1080120" cy="338554"/>
          </a:xfrm>
          <a:prstGeom prst="rect">
            <a:avLst/>
          </a:prstGeom>
          <a:noFill/>
        </p:spPr>
        <p:txBody>
          <a:bodyPr wrap="square" rtlCol="0">
            <a:spAutoFit/>
          </a:bodyPr>
          <a:lstStyle/>
          <a:p>
            <a:r>
              <a:rPr lang="fr-FR" sz="1600" b="1" dirty="0" smtClean="0"/>
              <a:t>Jeff BEZOS</a:t>
            </a:r>
            <a:endParaRPr lang="fr-FR" sz="1600" b="1" dirty="0"/>
          </a:p>
        </p:txBody>
      </p:sp>
      <p:pic>
        <p:nvPicPr>
          <p:cNvPr id="2" name="Picture 2" descr="D:\Users\RW\Documents\Theleme - Conference sur la securités des données - Novembre 2018\images.jpg"/>
          <p:cNvPicPr>
            <a:picLocks noChangeAspect="1" noChangeArrowheads="1"/>
          </p:cNvPicPr>
          <p:nvPr/>
        </p:nvPicPr>
        <p:blipFill>
          <a:blip r:embed="rId7" cstate="print"/>
          <a:srcRect/>
          <a:stretch>
            <a:fillRect/>
          </a:stretch>
        </p:blipFill>
        <p:spPr bwMode="auto">
          <a:xfrm>
            <a:off x="6876256" y="2132856"/>
            <a:ext cx="1984986" cy="1073845"/>
          </a:xfrm>
          <a:prstGeom prst="rect">
            <a:avLst/>
          </a:prstGeom>
          <a:noFill/>
        </p:spPr>
      </p:pic>
      <p:sp>
        <p:nvSpPr>
          <p:cNvPr id="14" name="ZoneTexte 13"/>
          <p:cNvSpPr txBox="1"/>
          <p:nvPr/>
        </p:nvSpPr>
        <p:spPr>
          <a:xfrm>
            <a:off x="5148064" y="6519446"/>
            <a:ext cx="1152128" cy="338554"/>
          </a:xfrm>
          <a:prstGeom prst="rect">
            <a:avLst/>
          </a:prstGeom>
          <a:noFill/>
        </p:spPr>
        <p:txBody>
          <a:bodyPr wrap="square" rtlCol="0">
            <a:spAutoFit/>
          </a:bodyPr>
          <a:lstStyle/>
          <a:p>
            <a:r>
              <a:rPr lang="fr-FR" sz="1600" b="1" dirty="0" smtClean="0"/>
              <a:t>Bill GATES</a:t>
            </a:r>
            <a:endParaRPr lang="fr-FR" sz="1600" b="1" dirty="0"/>
          </a:p>
        </p:txBody>
      </p:sp>
      <p:sp>
        <p:nvSpPr>
          <p:cNvPr id="16" name="Rectangle 15"/>
          <p:cNvSpPr/>
          <p:nvPr/>
        </p:nvSpPr>
        <p:spPr>
          <a:xfrm>
            <a:off x="251520" y="5733256"/>
            <a:ext cx="453650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   Microsoft</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579</TotalTime>
  <Words>1080</Words>
  <Application>Microsoft Office PowerPoint</Application>
  <PresentationFormat>Affichage à l'écran (4:3)</PresentationFormat>
  <Paragraphs>189</Paragraphs>
  <Slides>65</Slides>
  <Notes>0</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Thème Office</vt:lpstr>
      <vt:lpstr>LES DONNEES INFORMATIQUES DANGERS ET PROTECTIONS</vt:lpstr>
      <vt:lpstr>PRENDRE CONSCIENCE</vt:lpstr>
      <vt:lpstr>LES DONNEES NUMERIQUES </vt:lpstr>
      <vt:lpstr> L’INSECURITE DES DONNEES A GRANDE ECHELLE </vt:lpstr>
      <vt:lpstr>CAUSES DE L’INSECURITE DES DONNEES PERSONNELLES</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UNE REVOLUTION : LA 5G</vt:lpstr>
      <vt:lpstr>Diapositive 17</vt:lpstr>
      <vt:lpstr>Diapositive 18</vt:lpstr>
      <vt:lpstr>5G UNE NOUVELLE REVOLUTION INDUSTRIELLE</vt:lpstr>
      <vt:lpstr>Diapositive 20</vt:lpstr>
      <vt:lpstr>Une puce commandée à distance pouvant libérer un médicament sous la peau a été testée avec succès au Danemark sur des femmes souffrant d'ostéoporose. </vt:lpstr>
      <vt:lpstr>MONTRE CONNECTEE RELIEE AUX SERVEURS HOSPITALIERS</vt:lpstr>
      <vt:lpstr>PUCE SOUS CUTANNEE…</vt:lpstr>
      <vt:lpstr>Diapositive 24</vt:lpstr>
      <vt:lpstr>LA GEOLOCALISATION</vt:lpstr>
      <vt:lpstr>Diapositive 26</vt:lpstr>
      <vt:lpstr>LE VEHICULE RECHARGE SES BATTERIES EN ROULANT SUR UNE VOIE DEDIEE….</vt:lpstr>
      <vt:lpstr>LES VOITURES AUTONOMES …</vt:lpstr>
      <vt:lpstr>LE REFRIGERATEUR CONNECTE GERE SES PRODUITS…</vt:lpstr>
      <vt:lpstr>Le compteur LINKY</vt:lpstr>
      <vt:lpstr>Diapositive 31</vt:lpstr>
      <vt:lpstr>Lunettes équipées d’une technologie de reconnaissance faciale capables d’identifier les passants en quelques secondes et de faire le rapprochement avec une base de données…. </vt:lpstr>
      <vt:lpstr>Diapositive 33</vt:lpstr>
      <vt:lpstr>Diapositive 34</vt:lpstr>
      <vt:lpstr>Une exposition artistique à Wuhan a dû prématurément fermer ses portes, sur injonction policière. En cause : 346 000 données individuelles achetées au marché noir, qui étaient au cœur de l’exposition.</vt:lpstr>
      <vt:lpstr>Un Indien en train de donner son empreinte digitale afin de pouvoir ouvrir un compte en banque</vt:lpstr>
      <vt:lpstr>RECONNAISSANCE PAR CAPTEUR D’EMPREINTES DIGITALES</vt:lpstr>
      <vt:lpstr>SE PROTEGER</vt:lpstr>
      <vt:lpstr> POUR UNE HYGIENE NUMERIQUE  Protéger ses données personnelles Ne pas être agressé par des acteurs extérieurs Échapper à la surveillance et à la dictature technologique Retrouver son autonomie et ses choix.  </vt:lpstr>
      <vt:lpstr>LA LOI</vt:lpstr>
      <vt:lpstr>SUR QUOI PUIS-JE ENCORE AGIR?</vt:lpstr>
      <vt:lpstr>Diapositive 42</vt:lpstr>
      <vt:lpstr>Diapositive 43</vt:lpstr>
      <vt:lpstr>Diapositive 44</vt:lpstr>
      <vt:lpstr>Diapositive 45</vt:lpstr>
      <vt:lpstr>Diapositive 46</vt:lpstr>
      <vt:lpstr>PARAMETRER LES NAVIGATEURS</vt:lpstr>
      <vt:lpstr>Diapositive 48</vt:lpstr>
      <vt:lpstr>CRYPTER VOS DONNEES IMPORTANTES</vt:lpstr>
      <vt:lpstr>CRYPTER VOS DONNEES</vt:lpstr>
      <vt:lpstr>COMPRENDRE ET SECURISER SES DONNEES  ET SA  MESSAGERIE</vt:lpstr>
      <vt:lpstr>QUELQUES DEFINITIONS…</vt:lpstr>
      <vt:lpstr>Diapositive 53</vt:lpstr>
      <vt:lpstr>QUELQUES EXEMPLES DE POLLUTIONS</vt:lpstr>
      <vt:lpstr>Diapositive 55</vt:lpstr>
      <vt:lpstr>Diapositive 56</vt:lpstr>
      <vt:lpstr>Diapositive 57</vt:lpstr>
      <vt:lpstr>Diapositive 58</vt:lpstr>
      <vt:lpstr>Diapositive 59</vt:lpstr>
      <vt:lpstr>Diapositive 60</vt:lpstr>
      <vt:lpstr>Diapositive 61</vt:lpstr>
      <vt:lpstr>LES OUTILS INCONTOURNABLES</vt:lpstr>
      <vt:lpstr>BILAN SECURITE DE VOTRE PC</vt:lpstr>
      <vt:lpstr> UN EXEMPLE DE FILTRE ANTI-SPAM CHEZ FREE </vt:lpstr>
      <vt:lpstr>VOILA ! C’EST FINI …. JE VOUS REMERCIE POUR VOTRE ATTENTION ET VOUS DIS A BIENTÔT AVEC THELEME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MESSAGERIE AUX OBJETS CONNECTES DANGERS ET PROTECTION</dc:title>
  <dc:creator>RW</dc:creator>
  <cp:lastModifiedBy>RW</cp:lastModifiedBy>
  <cp:revision>215</cp:revision>
  <dcterms:created xsi:type="dcterms:W3CDTF">2018-05-26T08:57:38Z</dcterms:created>
  <dcterms:modified xsi:type="dcterms:W3CDTF">2018-10-22T07:24:01Z</dcterms:modified>
</cp:coreProperties>
</file>